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592" r:id="rId2"/>
    <p:sldId id="540" r:id="rId3"/>
    <p:sldId id="278" r:id="rId4"/>
    <p:sldId id="257" r:id="rId5"/>
    <p:sldId id="265" r:id="rId6"/>
    <p:sldId id="266" r:id="rId7"/>
    <p:sldId id="268" r:id="rId8"/>
    <p:sldId id="270" r:id="rId9"/>
    <p:sldId id="271" r:id="rId10"/>
    <p:sldId id="321" r:id="rId11"/>
    <p:sldId id="272" r:id="rId12"/>
    <p:sldId id="597" r:id="rId13"/>
    <p:sldId id="274" r:id="rId14"/>
    <p:sldId id="275" r:id="rId15"/>
    <p:sldId id="277" r:id="rId16"/>
    <p:sldId id="322" r:id="rId17"/>
    <p:sldId id="276" r:id="rId18"/>
    <p:sldId id="602" r:id="rId19"/>
    <p:sldId id="334" r:id="rId20"/>
    <p:sldId id="335" r:id="rId21"/>
    <p:sldId id="336" r:id="rId22"/>
    <p:sldId id="337" r:id="rId23"/>
    <p:sldId id="598" r:id="rId24"/>
    <p:sldId id="323" r:id="rId25"/>
    <p:sldId id="324" r:id="rId26"/>
    <p:sldId id="599" r:id="rId27"/>
    <p:sldId id="600" r:id="rId28"/>
    <p:sldId id="325" r:id="rId29"/>
    <p:sldId id="326" r:id="rId30"/>
    <p:sldId id="327" r:id="rId31"/>
    <p:sldId id="328" r:id="rId32"/>
    <p:sldId id="338" r:id="rId33"/>
    <p:sldId id="608" r:id="rId34"/>
    <p:sldId id="320" r:id="rId35"/>
    <p:sldId id="603" r:id="rId36"/>
    <p:sldId id="601" r:id="rId37"/>
    <p:sldId id="330" r:id="rId38"/>
    <p:sldId id="332" r:id="rId39"/>
    <p:sldId id="333" r:id="rId40"/>
    <p:sldId id="605" r:id="rId41"/>
    <p:sldId id="606" r:id="rId42"/>
    <p:sldId id="607" r:id="rId43"/>
    <p:sldId id="604" r:id="rId4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88DED"/>
    <a:srgbClr val="02336B"/>
    <a:srgbClr val="FB6913"/>
    <a:srgbClr val="99BFF0"/>
    <a:srgbClr val="61A9E8"/>
    <a:srgbClr val="7EB5E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1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B9AC13-592C-41F6-B562-16EF17C06E38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26D0FA-47FD-45C9-BA90-C19AAA44B41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54453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2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64EC1F-4C1A-4575-A29E-535B091AA91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6619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05381EA-D70A-47B6-9D4A-BF2AD80E43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C3232FAC-8455-42D2-AE58-3B52606286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B00DDC8-E162-4DA6-85A1-CCBB14FB87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DEE18B-3273-4663-B672-954F08ABDA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D7861C4-804B-4C69-B793-FFD1BA703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551948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22EB8698-322F-4B18-94A5-4AAACE2C3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B0AD6D-ECAB-4F2A-B6E4-5EA2C6E6EB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091C7F3-CAEC-496C-B437-6D43B25296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92FE91F-C0CB-4B00-B750-1876C5104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5B464AC-0630-4D2C-ABEB-76F85BB2B8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36922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415CE7E-78C3-42DB-AEBB-270B00CA60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D1FE41AA-4F10-4F59-B08D-8E431058D1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A62DB12-E66E-475B-80FA-1A88C5853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C8799B7-4EDB-410B-9A22-902614C4CC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786FCB0-9069-4A51-996E-4A2B2B514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57067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041257F-397A-4D86-8B76-1A293E6ECD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7219554-2C81-473B-8F44-AEB3CECF63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2A386F6-A5CD-464A-A51B-482B8AB182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91BB704-8C48-4660-BB10-9B08EC3EAA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F63FA80-4A1E-4A17-B333-DE8C58DA6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362D2FD-3C0A-4088-90E0-9D569BCC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8281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7158FB-967F-4E4F-BD5D-13803794C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896FF55-F06B-417F-86B3-B35F0D3C69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9520DA02-44D1-403B-914F-87794540A3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EE9713A-55AE-4063-92EC-0CA149560C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F3DD52E7-77A6-4E71-904A-59E70B879D6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ADC4475-4C74-411E-8F7A-F8C20181F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9DB2F0DB-CFD3-4212-886E-CA45EF6E90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71FB81B-875E-405F-91D7-D70210D637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99035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020A67-CC17-49C9-8997-6D6131D8B8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19B201D-55F5-47D8-9BFF-BDEA681FD4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6280810-1171-4A08-BD59-2E5B82A2CE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AE29AB2B-BA7E-4DE0-8FCD-6F78C583F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2759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D0D84245-61AF-48C1-8BC4-F46DEB8084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7BF7D1A-4CFD-4F1F-8C66-233E3FCEDC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D4B5C2-56E7-4159-9D7D-498E7B31D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6083D81-DD98-42D6-9D1E-8748D7EE8FA9}"/>
              </a:ext>
            </a:extLst>
          </p:cNvPr>
          <p:cNvSpPr/>
          <p:nvPr userDrawn="1"/>
        </p:nvSpPr>
        <p:spPr>
          <a:xfrm>
            <a:off x="0" y="2"/>
            <a:ext cx="12192000" cy="591418"/>
          </a:xfrm>
          <a:prstGeom prst="rect">
            <a:avLst/>
          </a:prstGeom>
          <a:solidFill>
            <a:srgbClr val="F9F9F9"/>
          </a:solidFill>
          <a:ln>
            <a:noFill/>
          </a:ln>
          <a:effectLst>
            <a:outerShdw blurRad="50800" dist="38100" dir="270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 dirty="0">
              <a:solidFill>
                <a:prstClr val="white"/>
              </a:solidFill>
              <a:ea typeface="字魂105号-简雅黑" panose="00000500000000000000" pitchFamily="2" charset="-122"/>
            </a:endParaRPr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43F4393-DC88-497C-B273-CE4323DC6373}"/>
              </a:ext>
            </a:extLst>
          </p:cNvPr>
          <p:cNvSpPr/>
          <p:nvPr userDrawn="1"/>
        </p:nvSpPr>
        <p:spPr>
          <a:xfrm>
            <a:off x="11331867" y="306872"/>
            <a:ext cx="110948" cy="110948"/>
          </a:xfrm>
          <a:prstGeom prst="ellipse">
            <a:avLst/>
          </a:prstGeom>
          <a:solidFill>
            <a:srgbClr val="023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 dirty="0">
              <a:solidFill>
                <a:prstClr val="white"/>
              </a:solidFill>
              <a:ea typeface="字魂105号-简雅黑" panose="00000500000000000000" pitchFamily="2" charset="-122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1BAFB8C8-2D08-4EC7-B033-C970E8224E06}"/>
              </a:ext>
            </a:extLst>
          </p:cNvPr>
          <p:cNvSpPr/>
          <p:nvPr userDrawn="1"/>
        </p:nvSpPr>
        <p:spPr>
          <a:xfrm>
            <a:off x="11536799" y="306872"/>
            <a:ext cx="110948" cy="110948"/>
          </a:xfrm>
          <a:prstGeom prst="ellipse">
            <a:avLst/>
          </a:prstGeom>
          <a:solidFill>
            <a:srgbClr val="FB691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 dirty="0">
              <a:solidFill>
                <a:prstClr val="white"/>
              </a:solidFill>
              <a:ea typeface="字魂105号-简雅黑" panose="00000500000000000000" pitchFamily="2" charset="-122"/>
            </a:endParaRPr>
          </a:p>
        </p:txBody>
      </p:sp>
      <p:sp>
        <p:nvSpPr>
          <p:cNvPr id="8" name="椭圆 7">
            <a:extLst>
              <a:ext uri="{FF2B5EF4-FFF2-40B4-BE49-F238E27FC236}">
                <a16:creationId xmlns:a16="http://schemas.microsoft.com/office/drawing/2014/main" id="{45C7678C-AE89-4038-87AF-D8358994D14D}"/>
              </a:ext>
            </a:extLst>
          </p:cNvPr>
          <p:cNvSpPr/>
          <p:nvPr userDrawn="1"/>
        </p:nvSpPr>
        <p:spPr>
          <a:xfrm>
            <a:off x="11741732" y="306872"/>
            <a:ext cx="110948" cy="110948"/>
          </a:xfrm>
          <a:prstGeom prst="ellipse">
            <a:avLst/>
          </a:prstGeom>
          <a:solidFill>
            <a:srgbClr val="A385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 dirty="0">
              <a:solidFill>
                <a:prstClr val="white"/>
              </a:solidFill>
              <a:ea typeface="字魂105号-简雅黑" panose="00000500000000000000" pitchFamily="2" charset="-122"/>
            </a:endParaRPr>
          </a:p>
        </p:txBody>
      </p:sp>
      <p:sp>
        <p:nvSpPr>
          <p:cNvPr id="9" name="圆角矩形 8">
            <a:extLst>
              <a:ext uri="{FF2B5EF4-FFF2-40B4-BE49-F238E27FC236}">
                <a16:creationId xmlns:a16="http://schemas.microsoft.com/office/drawing/2014/main" id="{E98CC0FE-4A62-4E41-95AD-E8982DBF3550}"/>
              </a:ext>
            </a:extLst>
          </p:cNvPr>
          <p:cNvSpPr/>
          <p:nvPr userDrawn="1"/>
        </p:nvSpPr>
        <p:spPr>
          <a:xfrm rot="2700000">
            <a:off x="433288" y="139947"/>
            <a:ext cx="215095" cy="215095"/>
          </a:xfrm>
          <a:prstGeom prst="roundRect">
            <a:avLst>
              <a:gd name="adj" fmla="val 25612"/>
            </a:avLst>
          </a:prstGeom>
          <a:solidFill>
            <a:srgbClr val="02336B"/>
          </a:solidFill>
          <a:ln>
            <a:noFill/>
          </a:ln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0" name="圆角矩形 9">
            <a:extLst>
              <a:ext uri="{FF2B5EF4-FFF2-40B4-BE49-F238E27FC236}">
                <a16:creationId xmlns:a16="http://schemas.microsoft.com/office/drawing/2014/main" id="{7C5AF49F-2029-49E3-ACC8-16C5BF552BDC}"/>
              </a:ext>
            </a:extLst>
          </p:cNvPr>
          <p:cNvSpPr/>
          <p:nvPr userDrawn="1"/>
        </p:nvSpPr>
        <p:spPr>
          <a:xfrm rot="2700000">
            <a:off x="636750" y="407568"/>
            <a:ext cx="110987" cy="110987"/>
          </a:xfrm>
          <a:prstGeom prst="roundRect">
            <a:avLst>
              <a:gd name="adj" fmla="val 25612"/>
            </a:avLst>
          </a:prstGeom>
          <a:solidFill>
            <a:srgbClr val="FB6913"/>
          </a:solidFill>
          <a:ln>
            <a:noFill/>
          </a:ln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1" name="圆角矩形 10">
            <a:extLst>
              <a:ext uri="{FF2B5EF4-FFF2-40B4-BE49-F238E27FC236}">
                <a16:creationId xmlns:a16="http://schemas.microsoft.com/office/drawing/2014/main" id="{47D80A4D-3135-40CE-8716-B28788E70796}"/>
              </a:ext>
            </a:extLst>
          </p:cNvPr>
          <p:cNvSpPr/>
          <p:nvPr userDrawn="1"/>
        </p:nvSpPr>
        <p:spPr>
          <a:xfrm rot="2700000">
            <a:off x="791247" y="206384"/>
            <a:ext cx="59218" cy="59218"/>
          </a:xfrm>
          <a:prstGeom prst="roundRect">
            <a:avLst>
              <a:gd name="adj" fmla="val 25612"/>
            </a:avLst>
          </a:prstGeom>
          <a:solidFill>
            <a:srgbClr val="FB6913">
              <a:alpha val="80000"/>
            </a:srgbClr>
          </a:solidFill>
          <a:ln>
            <a:noFill/>
          </a:ln>
          <a:effectLst>
            <a:outerShdw blurRad="127000" dist="381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00"/>
            <a:endParaRPr lang="zh-CN" altLang="en-US" sz="1800">
              <a:solidFill>
                <a:prstClr val="white"/>
              </a:solidFill>
            </a:endParaRPr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7331886F-1652-4FCC-9308-6021767133E7}"/>
              </a:ext>
            </a:extLst>
          </p:cNvPr>
          <p:cNvSpPr txBox="1"/>
          <p:nvPr userDrawn="1"/>
        </p:nvSpPr>
        <p:spPr>
          <a:xfrm>
            <a:off x="956714" y="72202"/>
            <a:ext cx="5517659" cy="438561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endParaRPr lang="zh-CN" altLang="en-US" sz="2400" dirty="0">
              <a:solidFill>
                <a:srgbClr val="FB6913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431057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5EC20D7-2971-4C88-AC53-3B019AFC2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38DDE9-85BE-4A8C-BA2E-CE4B1375EB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187EE51-9A7A-4D27-987E-F0F9ED1BF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2BD87DC8-4176-4891-9FA4-508B78D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99FB093-DDAA-4D44-AADF-87D6B78A5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A6ED2B82-5F11-4A96-B0D0-EA74BBE1C2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2139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E58E71D-AF89-4CE0-B18F-B26BF83992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964FF56-F82A-48C2-9215-962E60F45A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C1F7A0FB-9FE8-495C-818B-C048499A1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859D9F7E-2CAD-4725-9E8D-CDA6703BC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FB816A3-D81A-46BD-98E6-6A0DED74C2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9CEC40B-55A6-4EF7-890F-F3713B9D4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22305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22CA88C-231E-4604-9D94-4DE5836C3A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3008D5E1-52F2-4BBC-A573-CC8519F05E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8440126-3514-4471-AFD4-D258615FA5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EE98791-CD71-4B06-97DB-79900BE28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884DA6E-C5A9-472A-8EDF-745471782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1221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8A1312EF-D328-4507-86D7-A343EFEDA4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31B149C-B376-4BB5-B83F-0EDF9104D8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BD294C-DCDD-41CD-8556-3BDB4223D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5DCCC0ED-8C1A-43AD-AB0C-8EDF383886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F7D55E9-9AC7-457A-99AF-7C7BD8C9B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53646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959287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6F007A3D-A529-4879-9142-A6FC55719D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FAB8C16-A28D-46A6-9FBA-BB062DA33D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1838A48-C1E3-490D-BF65-4A64FBB1BD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EF2BAA-253C-49BD-8FCD-AA6353AE8624}" type="datetimeFigureOut">
              <a:rPr lang="zh-CN" altLang="en-US" smtClean="0"/>
              <a:t>2026/9/28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B855EB9-F6A0-4797-BA91-61CE89972E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3B70B30B-74D4-4E1D-BE4E-14789D4C7B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E9CED5-31B9-4E5F-A5E2-E680487FBB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5697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9.jpg"/><Relationship Id="rId5" Type="http://schemas.openxmlformats.org/officeDocument/2006/relationships/image" Target="../media/image58.jpg"/><Relationship Id="rId4" Type="http://schemas.openxmlformats.org/officeDocument/2006/relationships/image" Target="../media/image57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982C02B-1E63-43D0-9991-A9A8387FDE8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6294E440-F187-4738-BEFF-7582E0A7296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0074E5F-61EF-4E3C-9BD1-9775200A2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03"/>
          <a:stretch/>
        </p:blipFill>
        <p:spPr>
          <a:xfrm>
            <a:off x="0" y="251670"/>
            <a:ext cx="12192000" cy="5385864"/>
          </a:xfrm>
          <a:prstGeom prst="rect">
            <a:avLst/>
          </a:prstGeom>
        </p:spPr>
      </p:pic>
      <p:sp>
        <p:nvSpPr>
          <p:cNvPr id="6" name="圆角矩形 14">
            <a:extLst>
              <a:ext uri="{FF2B5EF4-FFF2-40B4-BE49-F238E27FC236}">
                <a16:creationId xmlns:a16="http://schemas.microsoft.com/office/drawing/2014/main" id="{4A3611D5-65C3-4579-A9F9-70C7FF55B61E}"/>
              </a:ext>
            </a:extLst>
          </p:cNvPr>
          <p:cNvSpPr/>
          <p:nvPr/>
        </p:nvSpPr>
        <p:spPr>
          <a:xfrm>
            <a:off x="1331053" y="5349875"/>
            <a:ext cx="9688473" cy="870693"/>
          </a:xfrm>
          <a:prstGeom prst="roundRect">
            <a:avLst>
              <a:gd name="adj" fmla="val 21110"/>
            </a:avLst>
          </a:prstGeom>
          <a:solidFill>
            <a:srgbClr val="7EB5EE"/>
          </a:solidFill>
          <a:ln w="12700"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zh-CN" altLang="en-US" sz="4000" spc="5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实验教学</a:t>
            </a:r>
            <a:r>
              <a:rPr lang="en-US" altLang="zh-CN" sz="4000" spc="5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—</a:t>
            </a:r>
            <a:r>
              <a:rPr lang="zh-CN" altLang="en-US" sz="4000" spc="5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教师端与学生端操作说明</a:t>
            </a:r>
          </a:p>
        </p:txBody>
      </p:sp>
    </p:spTree>
    <p:extLst>
      <p:ext uri="{BB962C8B-B14F-4D97-AF65-F5344CB8AC3E}">
        <p14:creationId xmlns:p14="http://schemas.microsoft.com/office/powerpoint/2010/main" val="3844756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895733" y="2190276"/>
            <a:ext cx="8538881" cy="2650857"/>
          </a:xfrm>
          <a:prstGeom prst="rect">
            <a:avLst/>
          </a:prstGeom>
          <a:solidFill>
            <a:srgbClr val="02336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15224" y="3101613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rPr>
              <a:t>教师端功能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260609" y="2692145"/>
            <a:ext cx="13846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rPr>
              <a:t>PART 01</a:t>
            </a:r>
            <a:endParaRPr lang="zh-CN" altLang="en-US" sz="2400" dirty="0">
              <a:solidFill>
                <a:srgbClr val="FB6913"/>
              </a:solidFill>
              <a:effectLst>
                <a:outerShdw blurRad="38100" dist="38100" dir="2700000" algn="tl">
                  <a:srgbClr val="000000">
                    <a:alpha val="25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82650" y="3845920"/>
            <a:ext cx="1859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6000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83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ONE</a:t>
            </a:r>
            <a:endParaRPr lang="zh-CN" altLang="en-US" sz="6000" dirty="0">
              <a:gradFill>
                <a:gsLst>
                  <a:gs pos="0">
                    <a:schemeClr val="bg1">
                      <a:alpha val="10000"/>
                    </a:schemeClr>
                  </a:gs>
                  <a:gs pos="83000">
                    <a:schemeClr val="bg1">
                      <a:alpha val="0"/>
                    </a:schemeClr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 rot="5400000">
            <a:off x="2028504" y="2050127"/>
            <a:ext cx="2577240" cy="2857535"/>
          </a:xfrm>
          <a:custGeom>
            <a:avLst/>
            <a:gdLst>
              <a:gd name="connsiteX0" fmla="*/ 0 w 2577240"/>
              <a:gd name="connsiteY0" fmla="*/ 2857534 h 2857534"/>
              <a:gd name="connsiteX1" fmla="*/ 0 w 2577240"/>
              <a:gd name="connsiteY1" fmla="*/ 176067 h 2857534"/>
              <a:gd name="connsiteX2" fmla="*/ 1101621 w 2577240"/>
              <a:gd name="connsiteY2" fmla="*/ 176067 h 2857534"/>
              <a:gd name="connsiteX3" fmla="*/ 1288622 w 2577240"/>
              <a:gd name="connsiteY3" fmla="*/ 0 h 2857534"/>
              <a:gd name="connsiteX4" fmla="*/ 1475624 w 2577240"/>
              <a:gd name="connsiteY4" fmla="*/ 176067 h 2857534"/>
              <a:gd name="connsiteX5" fmla="*/ 2577240 w 2577240"/>
              <a:gd name="connsiteY5" fmla="*/ 176067 h 2857534"/>
              <a:gd name="connsiteX6" fmla="*/ 2577240 w 2577240"/>
              <a:gd name="connsiteY6" fmla="*/ 2857534 h 285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7240" h="2857534">
                <a:moveTo>
                  <a:pt x="0" y="2857534"/>
                </a:moveTo>
                <a:lnTo>
                  <a:pt x="0" y="176067"/>
                </a:lnTo>
                <a:lnTo>
                  <a:pt x="1101621" y="176067"/>
                </a:lnTo>
                <a:lnTo>
                  <a:pt x="1288622" y="0"/>
                </a:lnTo>
                <a:lnTo>
                  <a:pt x="1475624" y="176067"/>
                </a:lnTo>
                <a:lnTo>
                  <a:pt x="2577240" y="176067"/>
                </a:lnTo>
                <a:lnTo>
                  <a:pt x="2577240" y="2857534"/>
                </a:lnTo>
                <a:close/>
              </a:path>
            </a:pathLst>
          </a:custGeom>
          <a:blipFill dpi="0" rotWithShape="0">
            <a:blip r:embed="rId5" cstate="screen"/>
            <a:srcRect/>
            <a:stretch>
              <a:fillRect/>
            </a:stretch>
          </a:blipFill>
          <a:ln>
            <a:noFill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cs typeface="+mn-ea"/>
                <a:sym typeface="+mn-lt"/>
              </a:rPr>
              <a:t>5</a:t>
            </a:r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88359" y="4764839"/>
            <a:ext cx="8546255" cy="76292"/>
          </a:xfrm>
          <a:prstGeom prst="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093265" y="706765"/>
            <a:ext cx="122043" cy="122043"/>
          </a:xfrm>
          <a:prstGeom prst="ellipse">
            <a:avLst/>
          </a:prstGeom>
          <a:solidFill>
            <a:srgbClr val="023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298197" y="706765"/>
            <a:ext cx="122043" cy="122043"/>
          </a:xfrm>
          <a:prstGeom prst="ellipse">
            <a:avLst/>
          </a:prstGeom>
          <a:solidFill>
            <a:srgbClr val="FB691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9503131" y="706765"/>
            <a:ext cx="122043" cy="122043"/>
          </a:xfrm>
          <a:prstGeom prst="ellipse">
            <a:avLst/>
          </a:prstGeom>
          <a:solidFill>
            <a:srgbClr val="A385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79789F-2659-A88F-3562-7A9C6D88EBB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0"/>
          <a:stretch>
            <a:fillRect/>
          </a:stretch>
        </p:blipFill>
        <p:spPr>
          <a:xfrm>
            <a:off x="9895839" y="453058"/>
            <a:ext cx="1620520" cy="606264"/>
          </a:xfrm>
          <a:prstGeom prst="rect">
            <a:avLst/>
          </a:prstGeom>
        </p:spPr>
      </p:pic>
    </p:spTree>
    <p:custDataLst>
      <p:tags r:id="rId1"/>
    </p:custData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402DB40-F2DE-4B09-8CF3-E47424ED329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070" r="3807" b="49113"/>
          <a:stretch/>
        </p:blipFill>
        <p:spPr>
          <a:xfrm>
            <a:off x="411061" y="1265014"/>
            <a:ext cx="11308359" cy="2632957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457793E1-9F32-4FCC-8029-885B76F53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1070" r="3876" b="49113"/>
          <a:stretch/>
        </p:blipFill>
        <p:spPr>
          <a:xfrm>
            <a:off x="411060" y="4011301"/>
            <a:ext cx="11308359" cy="2634840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4" name="文本框 9">
            <a:extLst>
              <a:ext uri="{FF2B5EF4-FFF2-40B4-BE49-F238E27FC236}">
                <a16:creationId xmlns:a16="http://schemas.microsoft.com/office/drawing/2014/main" id="{3EFB357A-D135-44AC-8E25-4A0247C1530B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一、实验课表</a:t>
            </a: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B6C81010-CA1E-46FC-A849-BCD98CA4EB9B}"/>
              </a:ext>
            </a:extLst>
          </p:cNvPr>
          <p:cNvSpPr/>
          <p:nvPr/>
        </p:nvSpPr>
        <p:spPr>
          <a:xfrm>
            <a:off x="788566" y="1652631"/>
            <a:ext cx="964734" cy="2765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BC45EA64-69DB-4F08-8136-FC248C6E3772}"/>
              </a:ext>
            </a:extLst>
          </p:cNvPr>
          <p:cNvSpPr/>
          <p:nvPr/>
        </p:nvSpPr>
        <p:spPr>
          <a:xfrm>
            <a:off x="2081869" y="2056701"/>
            <a:ext cx="964734" cy="2765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C443DCC5-2B60-49D8-B38E-82D6361E08AB}"/>
              </a:ext>
            </a:extLst>
          </p:cNvPr>
          <p:cNvSpPr/>
          <p:nvPr/>
        </p:nvSpPr>
        <p:spPr>
          <a:xfrm>
            <a:off x="1964423" y="4413146"/>
            <a:ext cx="1189838" cy="393746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C1536C15-02AC-43FC-8F5B-76240E19B654}"/>
              </a:ext>
            </a:extLst>
          </p:cNvPr>
          <p:cNvSpPr/>
          <p:nvPr/>
        </p:nvSpPr>
        <p:spPr>
          <a:xfrm>
            <a:off x="411060" y="1717025"/>
            <a:ext cx="377506" cy="37183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1CD1FE6-A7D1-4995-900B-EB64FBB6E337}"/>
              </a:ext>
            </a:extLst>
          </p:cNvPr>
          <p:cNvSpPr/>
          <p:nvPr/>
        </p:nvSpPr>
        <p:spPr>
          <a:xfrm>
            <a:off x="872954" y="745419"/>
            <a:ext cx="5016118" cy="406265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9">
            <a:extLst>
              <a:ext uri="{FF2B5EF4-FFF2-40B4-BE49-F238E27FC236}">
                <a16:creationId xmlns:a16="http://schemas.microsoft.com/office/drawing/2014/main" id="{8249F2E6-1BBB-4906-8F88-B034DC284792}"/>
              </a:ext>
            </a:extLst>
          </p:cNvPr>
          <p:cNvSpPr txBox="1"/>
          <p:nvPr/>
        </p:nvSpPr>
        <p:spPr>
          <a:xfrm>
            <a:off x="939882" y="751450"/>
            <a:ext cx="4991135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系统网址：</a:t>
            </a:r>
            <a:r>
              <a:rPr lang="en-US" altLang="zh-CN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http://tms.scau.edu.cn/app/</a:t>
            </a:r>
            <a:endParaRPr lang="zh-CN" altLang="en-US" sz="20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B098E931-53C4-47A2-93C6-BDAD1619538C}"/>
              </a:ext>
            </a:extLst>
          </p:cNvPr>
          <p:cNvSpPr/>
          <p:nvPr/>
        </p:nvSpPr>
        <p:spPr>
          <a:xfrm>
            <a:off x="6372837" y="739388"/>
            <a:ext cx="2745996" cy="406265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文本框 9">
            <a:extLst>
              <a:ext uri="{FF2B5EF4-FFF2-40B4-BE49-F238E27FC236}">
                <a16:creationId xmlns:a16="http://schemas.microsoft.com/office/drawing/2014/main" id="{07189F16-62F0-4718-91D7-AE0BFD2D082C}"/>
              </a:ext>
            </a:extLst>
          </p:cNvPr>
          <p:cNvSpPr txBox="1"/>
          <p:nvPr/>
        </p:nvSpPr>
        <p:spPr>
          <a:xfrm>
            <a:off x="6464932" y="745419"/>
            <a:ext cx="2603567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账号密码：默认工号</a:t>
            </a:r>
          </a:p>
        </p:txBody>
      </p:sp>
    </p:spTree>
    <p:extLst>
      <p:ext uri="{BB962C8B-B14F-4D97-AF65-F5344CB8AC3E}">
        <p14:creationId xmlns:p14="http://schemas.microsoft.com/office/powerpoint/2010/main" val="28417178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78EE60-83B8-45B6-8D59-3A50E48D3D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60" r="35857" b="56368"/>
          <a:stretch/>
        </p:blipFill>
        <p:spPr>
          <a:xfrm>
            <a:off x="449033" y="762880"/>
            <a:ext cx="8081472" cy="2301314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C1417A73-EE6B-4E71-9159-850BF4B9EABE}"/>
              </a:ext>
            </a:extLst>
          </p:cNvPr>
          <p:cNvSpPr txBox="1"/>
          <p:nvPr/>
        </p:nvSpPr>
        <p:spPr>
          <a:xfrm>
            <a:off x="6657679" y="5100447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选择学期，看到课程</a:t>
            </a: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90CA102B-8912-4AAB-ADB5-5C0F2E6B4313}"/>
              </a:ext>
            </a:extLst>
          </p:cNvPr>
          <p:cNvCxnSpPr>
            <a:cxnSpLocks/>
          </p:cNvCxnSpPr>
          <p:nvPr/>
        </p:nvCxnSpPr>
        <p:spPr>
          <a:xfrm flipV="1">
            <a:off x="8921809" y="4974937"/>
            <a:ext cx="1348902" cy="31017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7A5A424-C33A-4AFD-A45C-5D5183866662}"/>
              </a:ext>
            </a:extLst>
          </p:cNvPr>
          <p:cNvCxnSpPr>
            <a:cxnSpLocks/>
          </p:cNvCxnSpPr>
          <p:nvPr/>
        </p:nvCxnSpPr>
        <p:spPr>
          <a:xfrm flipH="1">
            <a:off x="5605122" y="5285113"/>
            <a:ext cx="1052557" cy="271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图片 10">
            <a:extLst>
              <a:ext uri="{FF2B5EF4-FFF2-40B4-BE49-F238E27FC236}">
                <a16:creationId xmlns:a16="http://schemas.microsoft.com/office/drawing/2014/main" id="{993A8F84-D749-41A8-B680-1F0AA9775B0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922" y="3156945"/>
            <a:ext cx="11259331" cy="3342707"/>
          </a:xfrm>
          <a:prstGeom prst="rect">
            <a:avLst/>
          </a:prstGeom>
          <a:ln>
            <a:solidFill>
              <a:schemeClr val="accent4">
                <a:lumMod val="20000"/>
                <a:lumOff val="80000"/>
              </a:schemeClr>
            </a:solidFill>
          </a:ln>
        </p:spPr>
      </p:pic>
      <p:sp>
        <p:nvSpPr>
          <p:cNvPr id="8" name="文本框 9">
            <a:extLst>
              <a:ext uri="{FF2B5EF4-FFF2-40B4-BE49-F238E27FC236}">
                <a16:creationId xmlns:a16="http://schemas.microsoft.com/office/drawing/2014/main" id="{3B03F810-E881-418A-BB62-4AB19EF00CA3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B154A617-5A6B-4C12-A9E4-A3BDCAA4A3E4}"/>
              </a:ext>
            </a:extLst>
          </p:cNvPr>
          <p:cNvSpPr/>
          <p:nvPr/>
        </p:nvSpPr>
        <p:spPr>
          <a:xfrm>
            <a:off x="9899009" y="3573710"/>
            <a:ext cx="1241571" cy="37135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5A3F9E8A-7C15-4F9B-BED8-02BBFF8AD0C6}"/>
              </a:ext>
            </a:extLst>
          </p:cNvPr>
          <p:cNvCxnSpPr>
            <a:cxnSpLocks/>
          </p:cNvCxnSpPr>
          <p:nvPr/>
        </p:nvCxnSpPr>
        <p:spPr>
          <a:xfrm>
            <a:off x="8924359" y="3667031"/>
            <a:ext cx="971463" cy="8088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C31094C8-14ED-4040-A480-4D09CECA0F21}"/>
              </a:ext>
            </a:extLst>
          </p:cNvPr>
          <p:cNvSpPr txBox="1"/>
          <p:nvPr/>
        </p:nvSpPr>
        <p:spPr>
          <a:xfrm>
            <a:off x="6293348" y="3472888"/>
            <a:ext cx="26996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选择可查看不同学期授课</a:t>
            </a:r>
            <a:endParaRPr lang="en-US" altLang="zh-CN" dirty="0">
              <a:solidFill>
                <a:srgbClr val="FF0000"/>
              </a:solidFill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F1269CB2-9BDA-4317-8CCB-2CEFC7CC259E}"/>
              </a:ext>
            </a:extLst>
          </p:cNvPr>
          <p:cNvSpPr/>
          <p:nvPr/>
        </p:nvSpPr>
        <p:spPr>
          <a:xfrm>
            <a:off x="838900" y="1426128"/>
            <a:ext cx="964734" cy="27651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24505745-C53C-48BA-A15C-1753F610A214}"/>
              </a:ext>
            </a:extLst>
          </p:cNvPr>
          <p:cNvSpPr/>
          <p:nvPr/>
        </p:nvSpPr>
        <p:spPr>
          <a:xfrm>
            <a:off x="2216092" y="1820411"/>
            <a:ext cx="1173059" cy="35233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95430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91EFA01E-2DB6-4427-9A29-A07F5CAC6D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5311"/>
          <a:stretch/>
        </p:blipFill>
        <p:spPr>
          <a:xfrm>
            <a:off x="402660" y="931095"/>
            <a:ext cx="11270232" cy="2164444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C1D3E24F-53B3-4AF8-9EE4-8075A3F627F9}"/>
              </a:ext>
            </a:extLst>
          </p:cNvPr>
          <p:cNvCxnSpPr>
            <a:cxnSpLocks/>
          </p:cNvCxnSpPr>
          <p:nvPr/>
        </p:nvCxnSpPr>
        <p:spPr>
          <a:xfrm>
            <a:off x="9407057" y="1867368"/>
            <a:ext cx="1175163" cy="1653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图片 8">
            <a:extLst>
              <a:ext uri="{FF2B5EF4-FFF2-40B4-BE49-F238E27FC236}">
                <a16:creationId xmlns:a16="http://schemas.microsoft.com/office/drawing/2014/main" id="{1686DB01-9692-4274-BAD6-BB88052484A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21298"/>
          <a:stretch/>
        </p:blipFill>
        <p:spPr>
          <a:xfrm>
            <a:off x="402660" y="3539079"/>
            <a:ext cx="11270232" cy="2387826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6" name="文本框 9">
            <a:extLst>
              <a:ext uri="{FF2B5EF4-FFF2-40B4-BE49-F238E27FC236}">
                <a16:creationId xmlns:a16="http://schemas.microsoft.com/office/drawing/2014/main" id="{52BF572E-4ECB-42C7-AC7D-1523C28D2D49}"/>
              </a:ext>
            </a:extLst>
          </p:cNvPr>
          <p:cNvSpPr txBox="1"/>
          <p:nvPr/>
        </p:nvSpPr>
        <p:spPr>
          <a:xfrm>
            <a:off x="897938" y="110549"/>
            <a:ext cx="5788088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——1.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学生名单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EFCBEBE-6B18-4D22-9620-E73213FAB75B}"/>
              </a:ext>
            </a:extLst>
          </p:cNvPr>
          <p:cNvSpPr/>
          <p:nvPr/>
        </p:nvSpPr>
        <p:spPr>
          <a:xfrm>
            <a:off x="10582724" y="2032703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1BAF3810-495E-423E-A5B5-3876C7851C43}"/>
              </a:ext>
            </a:extLst>
          </p:cNvPr>
          <p:cNvCxnSpPr>
            <a:cxnSpLocks/>
          </p:cNvCxnSpPr>
          <p:nvPr/>
        </p:nvCxnSpPr>
        <p:spPr>
          <a:xfrm flipV="1">
            <a:off x="9273363" y="4160939"/>
            <a:ext cx="1095430" cy="212484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7A016DE7-6278-461B-B2D8-41727CA512DD}"/>
              </a:ext>
            </a:extLst>
          </p:cNvPr>
          <p:cNvSpPr txBox="1"/>
          <p:nvPr/>
        </p:nvSpPr>
        <p:spPr>
          <a:xfrm>
            <a:off x="5160497" y="6185779"/>
            <a:ext cx="42465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直接点“导出名单”，导出该课程所有名单</a:t>
            </a:r>
            <a:endParaRPr lang="en-US" altLang="zh-CN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46019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图片 19">
            <a:extLst>
              <a:ext uri="{FF2B5EF4-FFF2-40B4-BE49-F238E27FC236}">
                <a16:creationId xmlns:a16="http://schemas.microsoft.com/office/drawing/2014/main" id="{C782176F-E5CD-4D17-8BF9-4FDA4DD1D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61" y="904991"/>
            <a:ext cx="11383860" cy="3053027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729209DF-91F2-405E-AB3B-CD25DB7DBB38}"/>
              </a:ext>
            </a:extLst>
          </p:cNvPr>
          <p:cNvCxnSpPr>
            <a:cxnSpLocks/>
          </p:cNvCxnSpPr>
          <p:nvPr/>
        </p:nvCxnSpPr>
        <p:spPr>
          <a:xfrm>
            <a:off x="9412448" y="1418523"/>
            <a:ext cx="981512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FDD46FF5-90DE-4E69-88B5-19F08EC1E350}"/>
              </a:ext>
            </a:extLst>
          </p:cNvPr>
          <p:cNvSpPr txBox="1"/>
          <p:nvPr/>
        </p:nvSpPr>
        <p:spPr>
          <a:xfrm>
            <a:off x="8144707" y="1233857"/>
            <a:ext cx="144757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</a:rPr>
              <a:t>导出名单</a:t>
            </a:r>
          </a:p>
        </p:txBody>
      </p: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5DA8C7A3-C162-408B-83FD-CD96F88E7D50}"/>
              </a:ext>
            </a:extLst>
          </p:cNvPr>
          <p:cNvCxnSpPr>
            <a:cxnSpLocks/>
          </p:cNvCxnSpPr>
          <p:nvPr/>
        </p:nvCxnSpPr>
        <p:spPr>
          <a:xfrm flipH="1">
            <a:off x="3474722" y="1356025"/>
            <a:ext cx="1164390" cy="6249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649D2B0E-37E9-48C5-B154-B013A3190221}"/>
              </a:ext>
            </a:extLst>
          </p:cNvPr>
          <p:cNvSpPr txBox="1"/>
          <p:nvPr/>
        </p:nvSpPr>
        <p:spPr>
          <a:xfrm>
            <a:off x="3474721" y="1117835"/>
            <a:ext cx="7716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D8042742-279D-40EE-96B3-1ECAF4DF614D}"/>
              </a:ext>
            </a:extLst>
          </p:cNvPr>
          <p:cNvSpPr txBox="1"/>
          <p:nvPr/>
        </p:nvSpPr>
        <p:spPr>
          <a:xfrm>
            <a:off x="2902831" y="2069343"/>
            <a:ext cx="293590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sz="1400" dirty="0">
                <a:solidFill>
                  <a:srgbClr val="FF0000"/>
                </a:solidFill>
                <a:sym typeface="Wingdings 2" panose="05020102010507070707" pitchFamily="18" charset="2"/>
              </a:rPr>
              <a:t>选择实验批次、班级，查询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pic>
        <p:nvPicPr>
          <p:cNvPr id="32" name="图片 31">
            <a:extLst>
              <a:ext uri="{FF2B5EF4-FFF2-40B4-BE49-F238E27FC236}">
                <a16:creationId xmlns:a16="http://schemas.microsoft.com/office/drawing/2014/main" id="{8F9E2395-CCED-4B45-941A-8B0A0F791EE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40443"/>
          <a:stretch/>
        </p:blipFill>
        <p:spPr>
          <a:xfrm>
            <a:off x="4060099" y="4196208"/>
            <a:ext cx="4597340" cy="2535542"/>
          </a:xfrm>
          <a:prstGeom prst="rect">
            <a:avLst/>
          </a:prstGeom>
          <a:ln w="6350">
            <a:solidFill>
              <a:schemeClr val="accent2">
                <a:lumMod val="20000"/>
                <a:lumOff val="80000"/>
              </a:schemeClr>
            </a:solidFill>
          </a:ln>
        </p:spPr>
      </p:pic>
      <p:sp>
        <p:nvSpPr>
          <p:cNvPr id="33" name="文本框 32">
            <a:extLst>
              <a:ext uri="{FF2B5EF4-FFF2-40B4-BE49-F238E27FC236}">
                <a16:creationId xmlns:a16="http://schemas.microsoft.com/office/drawing/2014/main" id="{E1F9CAAA-3937-4440-ADF8-29C6D686FDD6}"/>
              </a:ext>
            </a:extLst>
          </p:cNvPr>
          <p:cNvSpPr txBox="1"/>
          <p:nvPr/>
        </p:nvSpPr>
        <p:spPr>
          <a:xfrm>
            <a:off x="632356" y="4409052"/>
            <a:ext cx="23673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sz="1400" dirty="0">
                <a:solidFill>
                  <a:srgbClr val="FF0000"/>
                </a:solidFill>
                <a:sym typeface="Wingdings 2" panose="05020102010507070707" pitchFamily="18" charset="2"/>
              </a:rPr>
              <a:t>打开文件查看导出结果</a:t>
            </a:r>
            <a:endParaRPr lang="zh-CN" altLang="en-US" sz="1400" dirty="0">
              <a:solidFill>
                <a:srgbClr val="FF0000"/>
              </a:solidFill>
            </a:endParaRP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64B48423-1951-4CC1-9970-E41EF78612EA}"/>
              </a:ext>
            </a:extLst>
          </p:cNvPr>
          <p:cNvCxnSpPr>
            <a:cxnSpLocks/>
          </p:cNvCxnSpPr>
          <p:nvPr/>
        </p:nvCxnSpPr>
        <p:spPr>
          <a:xfrm>
            <a:off x="2813494" y="4610556"/>
            <a:ext cx="1246605" cy="3356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9">
            <a:extLst>
              <a:ext uri="{FF2B5EF4-FFF2-40B4-BE49-F238E27FC236}">
                <a16:creationId xmlns:a16="http://schemas.microsoft.com/office/drawing/2014/main" id="{C823BF37-27AF-4472-9A8B-893379C79F40}"/>
              </a:ext>
            </a:extLst>
          </p:cNvPr>
          <p:cNvSpPr txBox="1"/>
          <p:nvPr/>
        </p:nvSpPr>
        <p:spPr>
          <a:xfrm>
            <a:off x="897938" y="110549"/>
            <a:ext cx="724676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——1.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学生名单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导出名单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34795B3E-B164-4868-8058-A385148ACDA3}"/>
              </a:ext>
            </a:extLst>
          </p:cNvPr>
          <p:cNvCxnSpPr>
            <a:cxnSpLocks/>
          </p:cNvCxnSpPr>
          <p:nvPr/>
        </p:nvCxnSpPr>
        <p:spPr>
          <a:xfrm flipV="1">
            <a:off x="5396553" y="2069343"/>
            <a:ext cx="442185" cy="1846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27355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id="{A77747E4-196C-46E4-A208-B38B74872C71}"/>
              </a:ext>
            </a:extLst>
          </p:cNvPr>
          <p:cNvSpPr txBox="1"/>
          <p:nvPr/>
        </p:nvSpPr>
        <p:spPr>
          <a:xfrm>
            <a:off x="897937" y="110549"/>
            <a:ext cx="760849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——1.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学生名单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重置密码</a:t>
            </a:r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8462051F-82CE-4EC5-9E40-1F0594A736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781" y="898231"/>
            <a:ext cx="11678873" cy="5346578"/>
          </a:xfrm>
          <a:prstGeom prst="rect">
            <a:avLst/>
          </a:prstGeom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01778F1-C5C1-49D0-8F94-A9014417672F}"/>
              </a:ext>
            </a:extLst>
          </p:cNvPr>
          <p:cNvCxnSpPr>
            <a:cxnSpLocks/>
          </p:cNvCxnSpPr>
          <p:nvPr/>
        </p:nvCxnSpPr>
        <p:spPr>
          <a:xfrm flipV="1">
            <a:off x="9999677" y="1437013"/>
            <a:ext cx="654341" cy="2920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A1301906-FC68-43D6-8EFE-7874CF29286D}"/>
              </a:ext>
            </a:extLst>
          </p:cNvPr>
          <p:cNvSpPr txBox="1"/>
          <p:nvPr/>
        </p:nvSpPr>
        <p:spPr>
          <a:xfrm>
            <a:off x="5283709" y="1359716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r>
              <a:rPr lang="zh-CN" altLang="en-US" dirty="0">
                <a:solidFill>
                  <a:srgbClr val="FF0000"/>
                </a:solidFill>
              </a:rPr>
              <a:t>选择班级，查询到学生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BB846045-D7E5-42C9-9295-265B649EA770}"/>
              </a:ext>
            </a:extLst>
          </p:cNvPr>
          <p:cNvSpPr txBox="1"/>
          <p:nvPr/>
        </p:nvSpPr>
        <p:spPr>
          <a:xfrm>
            <a:off x="8102368" y="1587714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</a:rPr>
              <a:t>点击“重置密码”</a:t>
            </a: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1F77B7D3-8394-4962-BB40-221C0B43538D}"/>
              </a:ext>
            </a:extLst>
          </p:cNvPr>
          <p:cNvCxnSpPr>
            <a:cxnSpLocks/>
          </p:cNvCxnSpPr>
          <p:nvPr/>
        </p:nvCxnSpPr>
        <p:spPr>
          <a:xfrm flipH="1">
            <a:off x="4607782" y="1561160"/>
            <a:ext cx="750469" cy="184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21">
            <a:extLst>
              <a:ext uri="{FF2B5EF4-FFF2-40B4-BE49-F238E27FC236}">
                <a16:creationId xmlns:a16="http://schemas.microsoft.com/office/drawing/2014/main" id="{AB261C0F-EEE9-4029-8184-46E383C5C9EA}"/>
              </a:ext>
            </a:extLst>
          </p:cNvPr>
          <p:cNvCxnSpPr>
            <a:cxnSpLocks/>
            <a:stCxn id="23" idx="1"/>
          </p:cNvCxnSpPr>
          <p:nvPr/>
        </p:nvCxnSpPr>
        <p:spPr>
          <a:xfrm flipH="1">
            <a:off x="6325299" y="2922981"/>
            <a:ext cx="1222084" cy="3353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文本框 22">
            <a:extLst>
              <a:ext uri="{FF2B5EF4-FFF2-40B4-BE49-F238E27FC236}">
                <a16:creationId xmlns:a16="http://schemas.microsoft.com/office/drawing/2014/main" id="{9C7081E9-2023-4845-B131-3FE408E3BA45}"/>
              </a:ext>
            </a:extLst>
          </p:cNvPr>
          <p:cNvSpPr txBox="1"/>
          <p:nvPr/>
        </p:nvSpPr>
        <p:spPr>
          <a:xfrm>
            <a:off x="7547383" y="2738315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</a:rPr>
              <a:t>重置该生密码</a:t>
            </a:r>
          </a:p>
        </p:txBody>
      </p:sp>
    </p:spTree>
    <p:extLst>
      <p:ext uri="{BB962C8B-B14F-4D97-AF65-F5344CB8AC3E}">
        <p14:creationId xmlns:p14="http://schemas.microsoft.com/office/powerpoint/2010/main" val="987050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3BAE529-94E3-4442-909A-2C92944656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82" y="926219"/>
            <a:ext cx="11416784" cy="213686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25EB758E-7493-4D84-8F1F-9929D8F212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082" y="3233776"/>
            <a:ext cx="11416784" cy="3405746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42A3157A-5A87-49D1-A5E2-67AD3F62DD8B}"/>
              </a:ext>
            </a:extLst>
          </p:cNvPr>
          <p:cNvCxnSpPr>
            <a:cxnSpLocks/>
          </p:cNvCxnSpPr>
          <p:nvPr/>
        </p:nvCxnSpPr>
        <p:spPr>
          <a:xfrm flipH="1">
            <a:off x="2273417" y="3440102"/>
            <a:ext cx="830815" cy="2263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547C5669-EAC3-416E-AB48-29DE10057A78}"/>
              </a:ext>
            </a:extLst>
          </p:cNvPr>
          <p:cNvSpPr txBox="1"/>
          <p:nvPr/>
        </p:nvSpPr>
        <p:spPr>
          <a:xfrm>
            <a:off x="9241871" y="3613666"/>
            <a:ext cx="12082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添加节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72F7B7DA-5F20-4A12-A286-3C4B62B876C8}"/>
              </a:ext>
            </a:extLst>
          </p:cNvPr>
          <p:cNvSpPr txBox="1"/>
          <p:nvPr/>
        </p:nvSpPr>
        <p:spPr>
          <a:xfrm>
            <a:off x="3189170" y="3178468"/>
            <a:ext cx="36562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r>
              <a:rPr lang="zh-CN" altLang="en-US" dirty="0">
                <a:solidFill>
                  <a:srgbClr val="FF0000"/>
                </a:solidFill>
              </a:rPr>
              <a:t>添加一级目录，如“教学大纲”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1DE6857D-D509-437E-A6AB-56BA6C439008}"/>
              </a:ext>
            </a:extLst>
          </p:cNvPr>
          <p:cNvCxnSpPr>
            <a:cxnSpLocks/>
          </p:cNvCxnSpPr>
          <p:nvPr/>
        </p:nvCxnSpPr>
        <p:spPr>
          <a:xfrm>
            <a:off x="10293292" y="3798332"/>
            <a:ext cx="654341" cy="1846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ACE15FB2-CBF9-4B7C-861D-69E04625EF6C}"/>
              </a:ext>
            </a:extLst>
          </p:cNvPr>
          <p:cNvSpPr txBox="1"/>
          <p:nvPr/>
        </p:nvSpPr>
        <p:spPr>
          <a:xfrm>
            <a:off x="5940671" y="4374431"/>
            <a:ext cx="16765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输入节名称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7B0B1B8-5EB5-45DD-BC07-A34FFD553325}"/>
              </a:ext>
            </a:extLst>
          </p:cNvPr>
          <p:cNvSpPr txBox="1"/>
          <p:nvPr/>
        </p:nvSpPr>
        <p:spPr>
          <a:xfrm>
            <a:off x="897938" y="110549"/>
            <a:ext cx="6283038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——2.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D3694745-1454-48F8-A0E4-685BBFCC0EE8}"/>
              </a:ext>
            </a:extLst>
          </p:cNvPr>
          <p:cNvCxnSpPr>
            <a:cxnSpLocks/>
            <a:endCxn id="20" idx="1"/>
          </p:cNvCxnSpPr>
          <p:nvPr/>
        </p:nvCxnSpPr>
        <p:spPr>
          <a:xfrm>
            <a:off x="9756396" y="1912686"/>
            <a:ext cx="926996" cy="3535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矩形: 圆角 19">
            <a:extLst>
              <a:ext uri="{FF2B5EF4-FFF2-40B4-BE49-F238E27FC236}">
                <a16:creationId xmlns:a16="http://schemas.microsoft.com/office/drawing/2014/main" id="{5128C3C4-F42E-4538-BAC5-7A4748E9357D}"/>
              </a:ext>
            </a:extLst>
          </p:cNvPr>
          <p:cNvSpPr/>
          <p:nvPr/>
        </p:nvSpPr>
        <p:spPr>
          <a:xfrm>
            <a:off x="10683392" y="2175316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24" name="直接箭头连接符 23">
            <a:extLst>
              <a:ext uri="{FF2B5EF4-FFF2-40B4-BE49-F238E27FC236}">
                <a16:creationId xmlns:a16="http://schemas.microsoft.com/office/drawing/2014/main" id="{689268B2-4C5F-490C-B1FA-11787ECCE062}"/>
              </a:ext>
            </a:extLst>
          </p:cNvPr>
          <p:cNvCxnSpPr>
            <a:cxnSpLocks/>
          </p:cNvCxnSpPr>
          <p:nvPr/>
        </p:nvCxnSpPr>
        <p:spPr>
          <a:xfrm flipH="1">
            <a:off x="5484960" y="4546833"/>
            <a:ext cx="571891" cy="13031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908184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556E576-BF99-4630-A0DE-1136D544178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7" y="1100753"/>
            <a:ext cx="11383861" cy="1497402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9A3ADA1-FE09-47FF-AAA3-A7415D2C5D57}"/>
              </a:ext>
            </a:extLst>
          </p:cNvPr>
          <p:cNvSpPr txBox="1"/>
          <p:nvPr/>
        </p:nvSpPr>
        <p:spPr>
          <a:xfrm>
            <a:off x="8809792" y="2413489"/>
            <a:ext cx="16753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添加课件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D70FA9D7-4573-4211-9081-50D8CEF0DB66}"/>
              </a:ext>
            </a:extLst>
          </p:cNvPr>
          <p:cNvCxnSpPr>
            <a:cxnSpLocks/>
          </p:cNvCxnSpPr>
          <p:nvPr/>
        </p:nvCxnSpPr>
        <p:spPr>
          <a:xfrm flipV="1">
            <a:off x="10075178" y="2239861"/>
            <a:ext cx="922789" cy="35829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>
            <a:extLst>
              <a:ext uri="{FF2B5EF4-FFF2-40B4-BE49-F238E27FC236}">
                <a16:creationId xmlns:a16="http://schemas.microsoft.com/office/drawing/2014/main" id="{96E63CDE-458A-4D49-B933-AC1CF8B6E62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8820" y="3211353"/>
            <a:ext cx="5228147" cy="2985391"/>
          </a:xfrm>
          <a:prstGeom prst="rect">
            <a:avLst/>
          </a:prstGeom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D5D8BC35-66A6-41CA-8869-40005AC2D982}"/>
              </a:ext>
            </a:extLst>
          </p:cNvPr>
          <p:cNvCxnSpPr>
            <a:cxnSpLocks/>
          </p:cNvCxnSpPr>
          <p:nvPr/>
        </p:nvCxnSpPr>
        <p:spPr>
          <a:xfrm flipH="1">
            <a:off x="4211277" y="3386530"/>
            <a:ext cx="964730" cy="24953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842C75EF-56BC-4BE9-B94D-6A31754F1AF2}"/>
              </a:ext>
            </a:extLst>
          </p:cNvPr>
          <p:cNvCxnSpPr>
            <a:cxnSpLocks/>
          </p:cNvCxnSpPr>
          <p:nvPr/>
        </p:nvCxnSpPr>
        <p:spPr>
          <a:xfrm flipH="1">
            <a:off x="4806892" y="4174480"/>
            <a:ext cx="889234" cy="7478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12A39AEA-D629-48F5-B9AD-258B2C917455}"/>
              </a:ext>
            </a:extLst>
          </p:cNvPr>
          <p:cNvSpPr txBox="1"/>
          <p:nvPr/>
        </p:nvSpPr>
        <p:spPr>
          <a:xfrm>
            <a:off x="5558434" y="3995132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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浏览，找到文件上传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D14064F4-2E30-4A7E-BF36-E22A353BEE45}"/>
              </a:ext>
            </a:extLst>
          </p:cNvPr>
          <p:cNvSpPr txBox="1"/>
          <p:nvPr/>
        </p:nvSpPr>
        <p:spPr>
          <a:xfrm>
            <a:off x="5013930" y="3201864"/>
            <a:ext cx="3375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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输入课件名称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1EF6A05F-EC29-48F9-80E7-917A06E16A3D}"/>
              </a:ext>
            </a:extLst>
          </p:cNvPr>
          <p:cNvSpPr txBox="1"/>
          <p:nvPr/>
        </p:nvSpPr>
        <p:spPr>
          <a:xfrm>
            <a:off x="5952893" y="5387915"/>
            <a:ext cx="219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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点击“确定”提交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A0C06B1-F6C9-4E7A-96CB-DF3A46415B46}"/>
              </a:ext>
            </a:extLst>
          </p:cNvPr>
          <p:cNvCxnSpPr>
            <a:cxnSpLocks/>
          </p:cNvCxnSpPr>
          <p:nvPr/>
        </p:nvCxnSpPr>
        <p:spPr>
          <a:xfrm flipH="1">
            <a:off x="5558434" y="5623402"/>
            <a:ext cx="511685" cy="1582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E395AC20-063C-402F-A598-4BCE50A21343}"/>
              </a:ext>
            </a:extLst>
          </p:cNvPr>
          <p:cNvSpPr txBox="1"/>
          <p:nvPr/>
        </p:nvSpPr>
        <p:spPr>
          <a:xfrm>
            <a:off x="897938" y="110549"/>
            <a:ext cx="5922312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——2.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182248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31228A3F-8B74-4EA8-A320-9EC449F98B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847" y="1098110"/>
            <a:ext cx="11421250" cy="2576268"/>
          </a:xfrm>
          <a:prstGeom prst="rect">
            <a:avLst/>
          </a:prstGeom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67040EF2-4515-44A8-A40F-515B6B149735}"/>
              </a:ext>
            </a:extLst>
          </p:cNvPr>
          <p:cNvCxnSpPr>
            <a:cxnSpLocks/>
          </p:cNvCxnSpPr>
          <p:nvPr/>
        </p:nvCxnSpPr>
        <p:spPr>
          <a:xfrm flipH="1" flipV="1">
            <a:off x="6937695" y="2130804"/>
            <a:ext cx="604008" cy="8640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B7FF396-E37B-459C-98F5-314AB742D56F}"/>
              </a:ext>
            </a:extLst>
          </p:cNvPr>
          <p:cNvSpPr txBox="1"/>
          <p:nvPr/>
        </p:nvSpPr>
        <p:spPr>
          <a:xfrm>
            <a:off x="897938" y="110549"/>
            <a:ext cx="6039757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——2.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矩形: 圆角 13">
            <a:extLst>
              <a:ext uri="{FF2B5EF4-FFF2-40B4-BE49-F238E27FC236}">
                <a16:creationId xmlns:a16="http://schemas.microsoft.com/office/drawing/2014/main" id="{86E677A4-64CB-4A50-ABDA-5A65F8BDCF3A}"/>
              </a:ext>
            </a:extLst>
          </p:cNvPr>
          <p:cNvSpPr/>
          <p:nvPr/>
        </p:nvSpPr>
        <p:spPr>
          <a:xfrm>
            <a:off x="5645788" y="2871808"/>
            <a:ext cx="3892493" cy="693514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6E0629A2-B472-4C54-ACAD-1582AC1A82F9}"/>
              </a:ext>
            </a:extLst>
          </p:cNvPr>
          <p:cNvSpPr txBox="1"/>
          <p:nvPr/>
        </p:nvSpPr>
        <p:spPr>
          <a:xfrm>
            <a:off x="5749539" y="2895399"/>
            <a:ext cx="36849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相同项目的多位授课教师，可以选择查看自己和其他老师上传的资料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5844B6FE-A988-49F0-90EE-30BA2F9381F1}"/>
              </a:ext>
            </a:extLst>
          </p:cNvPr>
          <p:cNvSpPr txBox="1"/>
          <p:nvPr/>
        </p:nvSpPr>
        <p:spPr>
          <a:xfrm>
            <a:off x="7990068" y="4392989"/>
            <a:ext cx="219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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可以查看、下载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42847ED-98F0-4D95-8C84-4645D2220503}"/>
              </a:ext>
            </a:extLst>
          </p:cNvPr>
          <p:cNvCxnSpPr>
            <a:cxnSpLocks/>
          </p:cNvCxnSpPr>
          <p:nvPr/>
        </p:nvCxnSpPr>
        <p:spPr>
          <a:xfrm flipV="1">
            <a:off x="9940954" y="3565322"/>
            <a:ext cx="1476463" cy="9256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id="{3A6A70EA-DCF2-4A89-867D-E0D2713EFA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2736" y="3735874"/>
            <a:ext cx="3626528" cy="3058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11896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8632D12-8EE7-48AB-AC54-DDF3E00C6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672" y="737523"/>
            <a:ext cx="9848428" cy="5961086"/>
          </a:xfrm>
          <a:prstGeom prst="rect">
            <a:avLst/>
          </a:prstGeom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94849937-AE53-4653-8FD1-E3578EA64C47}"/>
              </a:ext>
            </a:extLst>
          </p:cNvPr>
          <p:cNvCxnSpPr>
            <a:cxnSpLocks/>
          </p:cNvCxnSpPr>
          <p:nvPr/>
        </p:nvCxnSpPr>
        <p:spPr>
          <a:xfrm flipH="1">
            <a:off x="1940900" y="656515"/>
            <a:ext cx="830815" cy="22636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434AB381-A404-4759-BFCE-465C28840508}"/>
              </a:ext>
            </a:extLst>
          </p:cNvPr>
          <p:cNvSpPr txBox="1"/>
          <p:nvPr/>
        </p:nvSpPr>
        <p:spPr>
          <a:xfrm>
            <a:off x="2705651" y="482032"/>
            <a:ext cx="219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导入课程设计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DBF6680-2FF8-4254-AD5D-49ABC5F3A4BD}"/>
              </a:ext>
            </a:extLst>
          </p:cNvPr>
          <p:cNvSpPr txBox="1"/>
          <p:nvPr/>
        </p:nvSpPr>
        <p:spPr>
          <a:xfrm>
            <a:off x="897938" y="110549"/>
            <a:ext cx="5813255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——2.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教学设计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D96C58F8-1DA8-42A0-9F1F-BE9AC81FCA18}"/>
              </a:ext>
            </a:extLst>
          </p:cNvPr>
          <p:cNvSpPr txBox="1"/>
          <p:nvPr/>
        </p:nvSpPr>
        <p:spPr>
          <a:xfrm>
            <a:off x="4630492" y="1509254"/>
            <a:ext cx="316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选择实验名称和开课学期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9AEE115-0018-44B1-9A08-793549CA978A}"/>
              </a:ext>
            </a:extLst>
          </p:cNvPr>
          <p:cNvCxnSpPr>
            <a:cxnSpLocks/>
          </p:cNvCxnSpPr>
          <p:nvPr/>
        </p:nvCxnSpPr>
        <p:spPr>
          <a:xfrm flipH="1">
            <a:off x="4102217" y="1693920"/>
            <a:ext cx="645952" cy="2271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DA348972-AEC8-4174-A6C8-597B60A7A62B}"/>
              </a:ext>
            </a:extLst>
          </p:cNvPr>
          <p:cNvSpPr txBox="1"/>
          <p:nvPr/>
        </p:nvSpPr>
        <p:spPr>
          <a:xfrm>
            <a:off x="6829806" y="5830982"/>
            <a:ext cx="31628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导入到当前课程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4E003DD1-835F-4E42-9179-E8734D41B81E}"/>
              </a:ext>
            </a:extLst>
          </p:cNvPr>
          <p:cNvCxnSpPr>
            <a:cxnSpLocks/>
          </p:cNvCxnSpPr>
          <p:nvPr/>
        </p:nvCxnSpPr>
        <p:spPr>
          <a:xfrm flipH="1">
            <a:off x="6301531" y="6015648"/>
            <a:ext cx="645952" cy="2271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7237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06B373-910E-4205-B00F-502DCB137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82" y="1060443"/>
            <a:ext cx="11416784" cy="213686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397AE878-5978-4D11-BC51-C27244975A3D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10066789" y="2088859"/>
            <a:ext cx="633381" cy="6052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5326EAB-335B-4C48-A28A-A78E93928BD1}"/>
              </a:ext>
            </a:extLst>
          </p:cNvPr>
          <p:cNvSpPr/>
          <p:nvPr/>
        </p:nvSpPr>
        <p:spPr>
          <a:xfrm>
            <a:off x="10700170" y="2603154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753F4C-4ADD-4152-B484-96FD7F228E48}"/>
              </a:ext>
            </a:extLst>
          </p:cNvPr>
          <p:cNvSpPr txBox="1"/>
          <p:nvPr/>
        </p:nvSpPr>
        <p:spPr>
          <a:xfrm>
            <a:off x="897938" y="110549"/>
            <a:ext cx="5939090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64189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8762EFE-4603-4892-B4FF-1F31D6F24C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61" y="1025321"/>
            <a:ext cx="11478203" cy="4091964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742FB32B-52BA-4385-96B5-B47953956825}"/>
              </a:ext>
            </a:extLst>
          </p:cNvPr>
          <p:cNvSpPr txBox="1"/>
          <p:nvPr/>
        </p:nvSpPr>
        <p:spPr>
          <a:xfrm>
            <a:off x="8997193" y="1361120"/>
            <a:ext cx="49544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6893F646-3A6C-4740-BCED-815F562855F3}"/>
              </a:ext>
            </a:extLst>
          </p:cNvPr>
          <p:cNvCxnSpPr>
            <a:cxnSpLocks/>
          </p:cNvCxnSpPr>
          <p:nvPr/>
        </p:nvCxnSpPr>
        <p:spPr>
          <a:xfrm>
            <a:off x="9374697" y="1529211"/>
            <a:ext cx="79695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92A6F73A-00E9-4EEB-94CF-1062379D4E9D}"/>
              </a:ext>
            </a:extLst>
          </p:cNvPr>
          <p:cNvSpPr txBox="1"/>
          <p:nvPr/>
        </p:nvSpPr>
        <p:spPr>
          <a:xfrm>
            <a:off x="3507501" y="1740708"/>
            <a:ext cx="219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1E17F0D0-C037-40FF-A3B4-0A5FB2A3C543}"/>
              </a:ext>
            </a:extLst>
          </p:cNvPr>
          <p:cNvCxnSpPr>
            <a:cxnSpLocks/>
          </p:cNvCxnSpPr>
          <p:nvPr/>
        </p:nvCxnSpPr>
        <p:spPr>
          <a:xfrm flipH="1">
            <a:off x="2708811" y="1925374"/>
            <a:ext cx="947956" cy="1243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53795442-34E2-4EB1-A99B-7633800E2206}"/>
              </a:ext>
            </a:extLst>
          </p:cNvPr>
          <p:cNvSpPr txBox="1"/>
          <p:nvPr/>
        </p:nvSpPr>
        <p:spPr>
          <a:xfrm>
            <a:off x="897938" y="110549"/>
            <a:ext cx="8594700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新增作业报告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矩形: 圆角 16">
            <a:extLst>
              <a:ext uri="{FF2B5EF4-FFF2-40B4-BE49-F238E27FC236}">
                <a16:creationId xmlns:a16="http://schemas.microsoft.com/office/drawing/2014/main" id="{5BF7219E-BBF7-40DE-A39B-33A8541EB360}"/>
              </a:ext>
            </a:extLst>
          </p:cNvPr>
          <p:cNvSpPr/>
          <p:nvPr/>
        </p:nvSpPr>
        <p:spPr>
          <a:xfrm>
            <a:off x="1535185" y="2110040"/>
            <a:ext cx="7957453" cy="433364"/>
          </a:xfrm>
          <a:prstGeom prst="roundRect">
            <a:avLst/>
          </a:prstGeom>
          <a:noFill/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A0D03F5E-C8CB-4E83-9DE1-92A7C9289DCB}"/>
              </a:ext>
            </a:extLst>
          </p:cNvPr>
          <p:cNvCxnSpPr>
            <a:cxnSpLocks/>
          </p:cNvCxnSpPr>
          <p:nvPr/>
        </p:nvCxnSpPr>
        <p:spPr>
          <a:xfrm>
            <a:off x="5817202" y="1904955"/>
            <a:ext cx="1377258" cy="1322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BA381DA0-A223-4570-A37A-869184680274}"/>
              </a:ext>
            </a:extLst>
          </p:cNvPr>
          <p:cNvSpPr txBox="1"/>
          <p:nvPr/>
        </p:nvSpPr>
        <p:spPr>
          <a:xfrm>
            <a:off x="3773651" y="1732772"/>
            <a:ext cx="21928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 </a:t>
            </a:r>
            <a:r>
              <a:rPr lang="zh-CN" altLang="en-US" dirty="0">
                <a:solidFill>
                  <a:srgbClr val="FF0000"/>
                </a:solidFill>
              </a:rPr>
              <a:t>选、填相关信息</a:t>
            </a:r>
          </a:p>
        </p:txBody>
      </p:sp>
    </p:spTree>
    <p:extLst>
      <p:ext uri="{BB962C8B-B14F-4D97-AF65-F5344CB8AC3E}">
        <p14:creationId xmlns:p14="http://schemas.microsoft.com/office/powerpoint/2010/main" val="30728929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id="{4B02D5CF-83E0-41A5-B9C7-6CE07F0743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6228" y="996486"/>
            <a:ext cx="10209402" cy="4597182"/>
          </a:xfrm>
          <a:prstGeom prst="rect">
            <a:avLst/>
          </a:prstGeom>
          <a:ln w="6350">
            <a:solidFill>
              <a:schemeClr val="accent1">
                <a:lumMod val="40000"/>
                <a:lumOff val="60000"/>
              </a:schemeClr>
            </a:solidFill>
          </a:ln>
        </p:spPr>
      </p:pic>
      <p:sp>
        <p:nvSpPr>
          <p:cNvPr id="6" name="文本框 5">
            <a:extLst>
              <a:ext uri="{FF2B5EF4-FFF2-40B4-BE49-F238E27FC236}">
                <a16:creationId xmlns:a16="http://schemas.microsoft.com/office/drawing/2014/main" id="{B47D178B-6134-496C-AD2E-E7BC25284437}"/>
              </a:ext>
            </a:extLst>
          </p:cNvPr>
          <p:cNvSpPr txBox="1"/>
          <p:nvPr/>
        </p:nvSpPr>
        <p:spPr>
          <a:xfrm>
            <a:off x="897937" y="110549"/>
            <a:ext cx="8069893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新增作业报告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1DD753F-C749-4EF6-9EDE-30AAAA3E573C}"/>
              </a:ext>
            </a:extLst>
          </p:cNvPr>
          <p:cNvSpPr txBox="1"/>
          <p:nvPr/>
        </p:nvSpPr>
        <p:spPr>
          <a:xfrm>
            <a:off x="4907559" y="2365587"/>
            <a:ext cx="543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针对班级，选择开始与截止时间，状态“开启”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09255D80-C7F3-4EC9-9019-299B5EFC53F5}"/>
              </a:ext>
            </a:extLst>
          </p:cNvPr>
          <p:cNvCxnSpPr>
            <a:cxnSpLocks/>
          </p:cNvCxnSpPr>
          <p:nvPr/>
        </p:nvCxnSpPr>
        <p:spPr>
          <a:xfrm flipH="1">
            <a:off x="3934438" y="2550253"/>
            <a:ext cx="1140901" cy="59561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D14B0097-3D0D-4C5E-AB93-1FF1CA37C355}"/>
              </a:ext>
            </a:extLst>
          </p:cNvPr>
          <p:cNvSpPr/>
          <p:nvPr/>
        </p:nvSpPr>
        <p:spPr>
          <a:xfrm>
            <a:off x="476527" y="3212318"/>
            <a:ext cx="9531539" cy="350606"/>
          </a:xfrm>
          <a:prstGeom prst="roundRect">
            <a:avLst/>
          </a:prstGeom>
          <a:noFill/>
          <a:ln w="127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78CE79B4-D984-4379-8AA7-B5F69A5DD535}"/>
              </a:ext>
            </a:extLst>
          </p:cNvPr>
          <p:cNvSpPr txBox="1"/>
          <p:nvPr/>
        </p:nvSpPr>
        <p:spPr>
          <a:xfrm>
            <a:off x="3137482" y="5213943"/>
            <a:ext cx="94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保存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43A54159-12EF-423F-9AB7-44B839586DE2}"/>
              </a:ext>
            </a:extLst>
          </p:cNvPr>
          <p:cNvCxnSpPr>
            <a:cxnSpLocks/>
          </p:cNvCxnSpPr>
          <p:nvPr/>
        </p:nvCxnSpPr>
        <p:spPr>
          <a:xfrm>
            <a:off x="4018327" y="5430912"/>
            <a:ext cx="947956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9595964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3E39BBA-E965-4189-B81E-EC4EF342C35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819"/>
          <a:stretch/>
        </p:blipFill>
        <p:spPr>
          <a:xfrm>
            <a:off x="462541" y="1035156"/>
            <a:ext cx="10114826" cy="1844194"/>
          </a:xfrm>
          <a:prstGeom prst="rect">
            <a:avLst/>
          </a:prstGeom>
          <a:ln>
            <a:solidFill>
              <a:srgbClr val="61A9E8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BA8134A7-BC87-4D7F-9495-DF2683D3BC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64609" y="4904544"/>
            <a:ext cx="9574635" cy="1723774"/>
          </a:xfrm>
          <a:prstGeom prst="rect">
            <a:avLst/>
          </a:prstGeom>
          <a:ln>
            <a:solidFill>
              <a:srgbClr val="61A9E8"/>
            </a:solidFill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43C984D8-FE2E-460F-BF62-7F6088004FD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8464"/>
          <a:stretch/>
        </p:blipFill>
        <p:spPr>
          <a:xfrm>
            <a:off x="897938" y="3030059"/>
            <a:ext cx="9881915" cy="1737127"/>
          </a:xfrm>
          <a:prstGeom prst="rect">
            <a:avLst/>
          </a:prstGeom>
          <a:ln>
            <a:solidFill>
              <a:srgbClr val="61A9E8"/>
            </a:solidFill>
          </a:ln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434A080-5D6B-45F9-BE5E-302505D13232}"/>
              </a:ext>
            </a:extLst>
          </p:cNvPr>
          <p:cNvSpPr txBox="1"/>
          <p:nvPr/>
        </p:nvSpPr>
        <p:spPr>
          <a:xfrm>
            <a:off x="897938" y="110549"/>
            <a:ext cx="8741012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新增作业报告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7A5EC3C6-7E14-4FD9-ADE5-E307FB21C130}"/>
              </a:ext>
            </a:extLst>
          </p:cNvPr>
          <p:cNvSpPr/>
          <p:nvPr/>
        </p:nvSpPr>
        <p:spPr>
          <a:xfrm>
            <a:off x="3099744" y="1504196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9" name="矩形: 圆角 8">
            <a:extLst>
              <a:ext uri="{FF2B5EF4-FFF2-40B4-BE49-F238E27FC236}">
                <a16:creationId xmlns:a16="http://schemas.microsoft.com/office/drawing/2014/main" id="{EB94F878-0BE0-4EB2-9CA0-49C50E547529}"/>
              </a:ext>
            </a:extLst>
          </p:cNvPr>
          <p:cNvSpPr/>
          <p:nvPr/>
        </p:nvSpPr>
        <p:spPr>
          <a:xfrm>
            <a:off x="3449280" y="3492387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2B275693-D4FD-4579-88D9-F322E0F522AC}"/>
              </a:ext>
            </a:extLst>
          </p:cNvPr>
          <p:cNvSpPr/>
          <p:nvPr/>
        </p:nvSpPr>
        <p:spPr>
          <a:xfrm>
            <a:off x="3863143" y="5321187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981699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DC21BB6-F4D2-4FD6-9D9B-8E6762C4EE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172" y="1017063"/>
            <a:ext cx="10900095" cy="3987840"/>
          </a:xfrm>
          <a:prstGeom prst="rect">
            <a:avLst/>
          </a:prstGeom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656F1BA8-9134-4833-82F9-DD159C24B88E}"/>
              </a:ext>
            </a:extLst>
          </p:cNvPr>
          <p:cNvSpPr txBox="1"/>
          <p:nvPr/>
        </p:nvSpPr>
        <p:spPr>
          <a:xfrm>
            <a:off x="897937" y="110549"/>
            <a:ext cx="8732623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新增作业报告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6EE5505D-545C-4C45-9FDD-0A400F4C33BC}"/>
              </a:ext>
            </a:extLst>
          </p:cNvPr>
          <p:cNvSpPr/>
          <p:nvPr/>
        </p:nvSpPr>
        <p:spPr>
          <a:xfrm>
            <a:off x="2872180" y="2116593"/>
            <a:ext cx="477476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5E14EBCB-0519-47E8-9BFC-31CA01599CF5}"/>
              </a:ext>
            </a:extLst>
          </p:cNvPr>
          <p:cNvSpPr/>
          <p:nvPr/>
        </p:nvSpPr>
        <p:spPr>
          <a:xfrm>
            <a:off x="2872180" y="3232779"/>
            <a:ext cx="477476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12CEBDEB-BAED-4A31-BADC-6954FE5369DA}"/>
              </a:ext>
            </a:extLst>
          </p:cNvPr>
          <p:cNvSpPr/>
          <p:nvPr/>
        </p:nvSpPr>
        <p:spPr>
          <a:xfrm>
            <a:off x="2872180" y="4348965"/>
            <a:ext cx="477476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</p:spTree>
    <p:extLst>
      <p:ext uri="{BB962C8B-B14F-4D97-AF65-F5344CB8AC3E}">
        <p14:creationId xmlns:p14="http://schemas.microsoft.com/office/powerpoint/2010/main" val="146243877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8E1FD4ED-87EF-4E30-80DD-953BF56A6C1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37" y="1069505"/>
            <a:ext cx="11202099" cy="4992374"/>
          </a:xfrm>
          <a:prstGeom prst="rect">
            <a:avLst/>
          </a:prstGeom>
          <a:ln>
            <a:solidFill>
              <a:srgbClr val="61A9E8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E75599E1-B11D-45B2-BBF9-649FCD3EAD46}"/>
              </a:ext>
            </a:extLst>
          </p:cNvPr>
          <p:cNvSpPr txBox="1"/>
          <p:nvPr/>
        </p:nvSpPr>
        <p:spPr>
          <a:xfrm>
            <a:off x="897937" y="110549"/>
            <a:ext cx="8984293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导入作业报告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CFED79D5-A401-4EA2-B25F-27C20278D951}"/>
              </a:ext>
            </a:extLst>
          </p:cNvPr>
          <p:cNvSpPr/>
          <p:nvPr/>
        </p:nvSpPr>
        <p:spPr>
          <a:xfrm>
            <a:off x="10565946" y="1476462"/>
            <a:ext cx="699073" cy="25167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E6C2703E-C2D0-4EA2-975A-B20AD518E449}"/>
              </a:ext>
            </a:extLst>
          </p:cNvPr>
          <p:cNvCxnSpPr>
            <a:cxnSpLocks/>
          </p:cNvCxnSpPr>
          <p:nvPr/>
        </p:nvCxnSpPr>
        <p:spPr>
          <a:xfrm flipV="1">
            <a:off x="9064317" y="1728132"/>
            <a:ext cx="1501629" cy="4069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矩形: 圆角 10">
            <a:extLst>
              <a:ext uri="{FF2B5EF4-FFF2-40B4-BE49-F238E27FC236}">
                <a16:creationId xmlns:a16="http://schemas.microsoft.com/office/drawing/2014/main" id="{35765231-A2A2-410D-9EA4-104A0097C279}"/>
              </a:ext>
            </a:extLst>
          </p:cNvPr>
          <p:cNvSpPr/>
          <p:nvPr/>
        </p:nvSpPr>
        <p:spPr>
          <a:xfrm>
            <a:off x="822437" y="2346819"/>
            <a:ext cx="2558326" cy="40695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1A41353D-7991-470E-BCF7-7C4313EE159D}"/>
              </a:ext>
            </a:extLst>
          </p:cNvPr>
          <p:cNvCxnSpPr>
            <a:cxnSpLocks/>
          </p:cNvCxnSpPr>
          <p:nvPr/>
        </p:nvCxnSpPr>
        <p:spPr>
          <a:xfrm>
            <a:off x="4420998" y="4991450"/>
            <a:ext cx="1166070" cy="79704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5945354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F27CB9A-855D-4CAD-8335-A812F9B4232D}"/>
              </a:ext>
            </a:extLst>
          </p:cNvPr>
          <p:cNvSpPr/>
          <p:nvPr/>
        </p:nvSpPr>
        <p:spPr>
          <a:xfrm>
            <a:off x="11065079" y="1758537"/>
            <a:ext cx="612396" cy="207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95007C-E9EA-436D-B593-68E388F0B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79" y="2872873"/>
            <a:ext cx="11376656" cy="1282142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6634CF3-253C-427A-ABE9-D503D6462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538" y="3714741"/>
            <a:ext cx="5958979" cy="286325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3B0DA79-9B6D-4C5D-8118-A93E3D642621}"/>
              </a:ext>
            </a:extLst>
          </p:cNvPr>
          <p:cNvSpPr/>
          <p:nvPr/>
        </p:nvSpPr>
        <p:spPr>
          <a:xfrm>
            <a:off x="9247462" y="3703748"/>
            <a:ext cx="696287" cy="3166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34DFC9-CB1C-4FE1-BDDC-F5F6FC1F3727}"/>
              </a:ext>
            </a:extLst>
          </p:cNvPr>
          <p:cNvSpPr/>
          <p:nvPr/>
        </p:nvSpPr>
        <p:spPr>
          <a:xfrm>
            <a:off x="5445270" y="5940804"/>
            <a:ext cx="970327" cy="376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AAEFF21-7EDB-441E-8203-92962098DC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376"/>
          <a:stretch/>
        </p:blipFill>
        <p:spPr>
          <a:xfrm>
            <a:off x="418264" y="980871"/>
            <a:ext cx="11355471" cy="1812724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E89C5F4-8F6A-437F-8DF5-E1528995EE1F}"/>
              </a:ext>
            </a:extLst>
          </p:cNvPr>
          <p:cNvSpPr/>
          <p:nvPr/>
        </p:nvSpPr>
        <p:spPr>
          <a:xfrm>
            <a:off x="10674990" y="2249608"/>
            <a:ext cx="612397" cy="207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40DDAE9-1DAE-4D8C-B71B-1537AB3C118A}"/>
              </a:ext>
            </a:extLst>
          </p:cNvPr>
          <p:cNvCxnSpPr>
            <a:cxnSpLocks/>
          </p:cNvCxnSpPr>
          <p:nvPr/>
        </p:nvCxnSpPr>
        <p:spPr>
          <a:xfrm>
            <a:off x="8791662" y="1600447"/>
            <a:ext cx="1883328" cy="644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227E48A-0108-4D7B-B1C6-02838EFC3FEE}"/>
              </a:ext>
            </a:extLst>
          </p:cNvPr>
          <p:cNvCxnSpPr>
            <a:cxnSpLocks/>
          </p:cNvCxnSpPr>
          <p:nvPr/>
        </p:nvCxnSpPr>
        <p:spPr>
          <a:xfrm>
            <a:off x="8061820" y="3276323"/>
            <a:ext cx="1185642" cy="438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AD20573-7457-4798-A2CD-5E2E28728B8D}"/>
              </a:ext>
            </a:extLst>
          </p:cNvPr>
          <p:cNvCxnSpPr>
            <a:cxnSpLocks/>
          </p:cNvCxnSpPr>
          <p:nvPr/>
        </p:nvCxnSpPr>
        <p:spPr>
          <a:xfrm>
            <a:off x="4506286" y="5438711"/>
            <a:ext cx="1185642" cy="438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8E87E1A7-5346-4A0A-85DB-4F07CF5AC941}"/>
              </a:ext>
            </a:extLst>
          </p:cNvPr>
          <p:cNvSpPr txBox="1"/>
          <p:nvPr/>
        </p:nvSpPr>
        <p:spPr>
          <a:xfrm>
            <a:off x="8360350" y="1404511"/>
            <a:ext cx="54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3F87E92C-9A77-49AD-825B-3E74B903437A}"/>
              </a:ext>
            </a:extLst>
          </p:cNvPr>
          <p:cNvSpPr txBox="1"/>
          <p:nvPr/>
        </p:nvSpPr>
        <p:spPr>
          <a:xfrm>
            <a:off x="7731514" y="2958593"/>
            <a:ext cx="66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397188D-118F-4D51-A750-8CDC14038EAB}"/>
              </a:ext>
            </a:extLst>
          </p:cNvPr>
          <p:cNvSpPr txBox="1"/>
          <p:nvPr/>
        </p:nvSpPr>
        <p:spPr>
          <a:xfrm>
            <a:off x="4104671" y="5069379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173FB19-F417-4A7F-A14E-0D55CACC0621}"/>
              </a:ext>
            </a:extLst>
          </p:cNvPr>
          <p:cNvSpPr txBox="1"/>
          <p:nvPr/>
        </p:nvSpPr>
        <p:spPr>
          <a:xfrm>
            <a:off x="3759270" y="6208664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96F29880-C44C-41EE-989C-4DB0710C562A}"/>
              </a:ext>
            </a:extLst>
          </p:cNvPr>
          <p:cNvCxnSpPr>
            <a:cxnSpLocks/>
          </p:cNvCxnSpPr>
          <p:nvPr/>
        </p:nvCxnSpPr>
        <p:spPr>
          <a:xfrm>
            <a:off x="4506286" y="6460527"/>
            <a:ext cx="106231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>
            <a:extLst>
              <a:ext uri="{FF2B5EF4-FFF2-40B4-BE49-F238E27FC236}">
                <a16:creationId xmlns:a16="http://schemas.microsoft.com/office/drawing/2014/main" id="{5C12487C-CDF3-44A3-8A9F-D312D593C8B9}"/>
              </a:ext>
            </a:extLst>
          </p:cNvPr>
          <p:cNvSpPr txBox="1"/>
          <p:nvPr/>
        </p:nvSpPr>
        <p:spPr>
          <a:xfrm>
            <a:off x="897937" y="110549"/>
            <a:ext cx="873262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学生端完成作业提交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765596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52EE43C-38BB-4AB9-BB68-AF9539F8BFD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05" y="857719"/>
            <a:ext cx="11407596" cy="3024423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05357EBA-6635-4EEB-A7A0-D434CE798DD6}"/>
              </a:ext>
            </a:extLst>
          </p:cNvPr>
          <p:cNvSpPr/>
          <p:nvPr/>
        </p:nvSpPr>
        <p:spPr>
          <a:xfrm>
            <a:off x="9899010" y="2939956"/>
            <a:ext cx="478172" cy="38826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10C869FE-D45A-49F9-80DC-17DCD8F7F5B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50"/>
          <a:stretch/>
        </p:blipFill>
        <p:spPr>
          <a:xfrm>
            <a:off x="453006" y="4439025"/>
            <a:ext cx="11333526" cy="1877995"/>
          </a:xfrm>
          <a:prstGeom prst="rect">
            <a:avLst/>
          </a:prstGeom>
          <a:ln>
            <a:solidFill>
              <a:srgbClr val="99BFF0"/>
            </a:solidFill>
          </a:ln>
        </p:spPr>
      </p:pic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A47B38B5-FE53-4DC7-966E-D3DD06598554}"/>
              </a:ext>
            </a:extLst>
          </p:cNvPr>
          <p:cNvCxnSpPr>
            <a:cxnSpLocks/>
          </p:cNvCxnSpPr>
          <p:nvPr/>
        </p:nvCxnSpPr>
        <p:spPr>
          <a:xfrm>
            <a:off x="8006016" y="3310364"/>
            <a:ext cx="1892994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721128F9-8C19-4647-BFAE-F96EE644A519}"/>
              </a:ext>
            </a:extLst>
          </p:cNvPr>
          <p:cNvCxnSpPr>
            <a:cxnSpLocks/>
          </p:cNvCxnSpPr>
          <p:nvPr/>
        </p:nvCxnSpPr>
        <p:spPr>
          <a:xfrm>
            <a:off x="8006016" y="5064338"/>
            <a:ext cx="2924839" cy="7415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>
            <a:extLst>
              <a:ext uri="{FF2B5EF4-FFF2-40B4-BE49-F238E27FC236}">
                <a16:creationId xmlns:a16="http://schemas.microsoft.com/office/drawing/2014/main" id="{0B449908-2EA4-4622-8A4E-6C0A7F98B2B2}"/>
              </a:ext>
            </a:extLst>
          </p:cNvPr>
          <p:cNvSpPr txBox="1"/>
          <p:nvPr/>
        </p:nvSpPr>
        <p:spPr>
          <a:xfrm>
            <a:off x="7650759" y="3143553"/>
            <a:ext cx="54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5C545C4A-9D28-4298-89A6-1AACF54132B0}"/>
              </a:ext>
            </a:extLst>
          </p:cNvPr>
          <p:cNvSpPr txBox="1"/>
          <p:nvPr/>
        </p:nvSpPr>
        <p:spPr>
          <a:xfrm>
            <a:off x="7675710" y="4879672"/>
            <a:ext cx="66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AF2ED02-918F-4AD6-B1BF-99DFAB0DB393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教师批阅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348590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D90E893-6129-450F-8C3B-1D31E5E9A8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4312" y="936414"/>
            <a:ext cx="11143376" cy="5354854"/>
          </a:xfrm>
          <a:prstGeom prst="rect">
            <a:avLst/>
          </a:prstGeom>
          <a:ln>
            <a:solidFill>
              <a:srgbClr val="99BFF0"/>
            </a:solidFill>
          </a:ln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D6814B3-68DA-453B-8397-A50F940EF310}"/>
              </a:ext>
            </a:extLst>
          </p:cNvPr>
          <p:cNvCxnSpPr>
            <a:cxnSpLocks/>
          </p:cNvCxnSpPr>
          <p:nvPr/>
        </p:nvCxnSpPr>
        <p:spPr>
          <a:xfrm flipH="1">
            <a:off x="4538444" y="2801923"/>
            <a:ext cx="704675" cy="5620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AAC5C658-96A7-44D5-9556-C51B522950F8}"/>
              </a:ext>
            </a:extLst>
          </p:cNvPr>
          <p:cNvCxnSpPr>
            <a:cxnSpLocks/>
          </p:cNvCxnSpPr>
          <p:nvPr/>
        </p:nvCxnSpPr>
        <p:spPr>
          <a:xfrm flipH="1" flipV="1">
            <a:off x="4608883" y="4218254"/>
            <a:ext cx="1030446" cy="53552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3A07E555-4809-4E20-9EA2-9AB980DFBEB5}"/>
              </a:ext>
            </a:extLst>
          </p:cNvPr>
          <p:cNvSpPr txBox="1"/>
          <p:nvPr/>
        </p:nvSpPr>
        <p:spPr>
          <a:xfrm>
            <a:off x="5594588" y="4605212"/>
            <a:ext cx="218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</a:rPr>
              <a:t>输入分数和评语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FFB9F3B6-DFA9-4FD0-B4BC-6560A5BC8212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4708154" y="4789878"/>
            <a:ext cx="886434" cy="449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A26BA651-6C11-43AD-8B8D-CDF2733960EA}"/>
              </a:ext>
            </a:extLst>
          </p:cNvPr>
          <p:cNvCxnSpPr>
            <a:cxnSpLocks/>
          </p:cNvCxnSpPr>
          <p:nvPr/>
        </p:nvCxnSpPr>
        <p:spPr>
          <a:xfrm flipH="1">
            <a:off x="5721291" y="5519956"/>
            <a:ext cx="201337" cy="4865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>
            <a:extLst>
              <a:ext uri="{FF2B5EF4-FFF2-40B4-BE49-F238E27FC236}">
                <a16:creationId xmlns:a16="http://schemas.microsoft.com/office/drawing/2014/main" id="{6F21E817-42D8-4CA9-9BF4-E49BE18D599F}"/>
              </a:ext>
            </a:extLst>
          </p:cNvPr>
          <p:cNvSpPr txBox="1"/>
          <p:nvPr/>
        </p:nvSpPr>
        <p:spPr>
          <a:xfrm>
            <a:off x="5128999" y="2591981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预览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13CD23C-0AD0-4CE8-8857-852958EA9FFA}"/>
              </a:ext>
            </a:extLst>
          </p:cNvPr>
          <p:cNvSpPr txBox="1"/>
          <p:nvPr/>
        </p:nvSpPr>
        <p:spPr>
          <a:xfrm>
            <a:off x="5821959" y="5221821"/>
            <a:ext cx="218812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A910EBC2-5209-42FD-8133-407BFD5E6299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教师批阅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417548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038B10AA-B071-4627-9733-EA397DC42B8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05" y="967659"/>
            <a:ext cx="11305638" cy="5315696"/>
          </a:xfrm>
          <a:prstGeom prst="rect">
            <a:avLst/>
          </a:prstGeom>
          <a:ln>
            <a:solidFill>
              <a:srgbClr val="99BFF0"/>
            </a:solidFill>
          </a:ln>
        </p:spPr>
      </p:pic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26C5CF83-F2E9-4982-81CB-94812539DAA8}"/>
              </a:ext>
            </a:extLst>
          </p:cNvPr>
          <p:cNvCxnSpPr>
            <a:cxnSpLocks/>
          </p:cNvCxnSpPr>
          <p:nvPr/>
        </p:nvCxnSpPr>
        <p:spPr>
          <a:xfrm flipH="1">
            <a:off x="5865304" y="5570290"/>
            <a:ext cx="1030446" cy="4592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>
            <a:extLst>
              <a:ext uri="{FF2B5EF4-FFF2-40B4-BE49-F238E27FC236}">
                <a16:creationId xmlns:a16="http://schemas.microsoft.com/office/drawing/2014/main" id="{BBE20ECC-E1BF-45F4-B45F-725D67C3BFB5}"/>
              </a:ext>
            </a:extLst>
          </p:cNvPr>
          <p:cNvSpPr txBox="1"/>
          <p:nvPr/>
        </p:nvSpPr>
        <p:spPr>
          <a:xfrm>
            <a:off x="6895750" y="5385624"/>
            <a:ext cx="239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预览也可下载到本地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C459D02F-7B78-4609-B27C-8A245FA92120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教师批阅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71980042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215F1E5-3042-44AA-B20A-CC3A905E0A0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758" y="5110025"/>
            <a:ext cx="10258338" cy="1437681"/>
          </a:xfrm>
          <a:prstGeom prst="rect">
            <a:avLst/>
          </a:prstGeom>
          <a:ln>
            <a:solidFill>
              <a:srgbClr val="99BFF0"/>
            </a:solidFill>
          </a:ln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id="{E62E6CAC-1D67-43B9-BABC-CDC072FB0BE7}"/>
              </a:ext>
            </a:extLst>
          </p:cNvPr>
          <p:cNvGrpSpPr/>
          <p:nvPr/>
        </p:nvGrpSpPr>
        <p:grpSpPr>
          <a:xfrm>
            <a:off x="641758" y="820703"/>
            <a:ext cx="10258338" cy="1796662"/>
            <a:chOff x="515923" y="820703"/>
            <a:chExt cx="9696276" cy="1597949"/>
          </a:xfrm>
        </p:grpSpPr>
        <p:pic>
          <p:nvPicPr>
            <p:cNvPr id="4" name="图片 3">
              <a:extLst>
                <a:ext uri="{FF2B5EF4-FFF2-40B4-BE49-F238E27FC236}">
                  <a16:creationId xmlns:a16="http://schemas.microsoft.com/office/drawing/2014/main" id="{FEB262B8-1B59-4652-8ADE-5077B83DDB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b="39014"/>
            <a:stretch/>
          </p:blipFill>
          <p:spPr>
            <a:xfrm>
              <a:off x="515923" y="820703"/>
              <a:ext cx="9696276" cy="1597949"/>
            </a:xfrm>
            <a:prstGeom prst="rect">
              <a:avLst/>
            </a:prstGeom>
            <a:ln>
              <a:solidFill>
                <a:srgbClr val="99BFF0"/>
              </a:solidFill>
            </a:ln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id="{4EBC8246-C72B-49A9-BA9B-B3DA0B65390D}"/>
                </a:ext>
              </a:extLst>
            </p:cNvPr>
            <p:cNvSpPr/>
            <p:nvPr/>
          </p:nvSpPr>
          <p:spPr>
            <a:xfrm>
              <a:off x="8246378" y="1607734"/>
              <a:ext cx="352338" cy="285225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id="{D9F0A7DC-3AE6-4BFD-ADBA-4C20CD108A6E}"/>
              </a:ext>
            </a:extLst>
          </p:cNvPr>
          <p:cNvGrpSpPr/>
          <p:nvPr/>
        </p:nvGrpSpPr>
        <p:grpSpPr>
          <a:xfrm>
            <a:off x="641758" y="2935166"/>
            <a:ext cx="10258338" cy="1857057"/>
            <a:chOff x="641758" y="2991780"/>
            <a:chExt cx="9302231" cy="1704306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id="{3C3DD933-208F-4072-8018-33EFFD13E26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b="28557"/>
            <a:stretch/>
          </p:blipFill>
          <p:spPr>
            <a:xfrm>
              <a:off x="641758" y="2991780"/>
              <a:ext cx="9302231" cy="1704306"/>
            </a:xfrm>
            <a:prstGeom prst="rect">
              <a:avLst/>
            </a:prstGeom>
            <a:ln>
              <a:solidFill>
                <a:srgbClr val="99BFF0"/>
              </a:solidFill>
            </a:ln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id="{7F0CFAFE-7F4A-4FF1-87D5-ACD45A518CB1}"/>
                </a:ext>
              </a:extLst>
            </p:cNvPr>
            <p:cNvSpPr/>
            <p:nvPr/>
          </p:nvSpPr>
          <p:spPr>
            <a:xfrm>
              <a:off x="7189365" y="4185786"/>
              <a:ext cx="1510017" cy="277158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id="{C98071D3-44D2-40AA-B0B1-ABF7518E5C6B}"/>
              </a:ext>
            </a:extLst>
          </p:cNvPr>
          <p:cNvSpPr/>
          <p:nvPr/>
        </p:nvSpPr>
        <p:spPr>
          <a:xfrm>
            <a:off x="6915325" y="5895820"/>
            <a:ext cx="1180052" cy="41686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E704F67-8E37-46FA-8106-8F15A96B19F8}"/>
              </a:ext>
            </a:extLst>
          </p:cNvPr>
          <p:cNvSpPr/>
          <p:nvPr/>
        </p:nvSpPr>
        <p:spPr>
          <a:xfrm>
            <a:off x="994792" y="784272"/>
            <a:ext cx="834007" cy="320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D1A5C03-9DBF-4989-BC0D-60AFFCF9DA0B}"/>
              </a:ext>
            </a:extLst>
          </p:cNvPr>
          <p:cNvSpPr/>
          <p:nvPr/>
        </p:nvSpPr>
        <p:spPr>
          <a:xfrm>
            <a:off x="874900" y="2919136"/>
            <a:ext cx="834007" cy="265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741C729-93F7-4897-B8CB-C376CD4809A8}"/>
              </a:ext>
            </a:extLst>
          </p:cNvPr>
          <p:cNvSpPr/>
          <p:nvPr/>
        </p:nvSpPr>
        <p:spPr>
          <a:xfrm>
            <a:off x="916844" y="5100273"/>
            <a:ext cx="834007" cy="2650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71D3CE0-B618-404B-B2E2-A9A21F32EFDC}"/>
              </a:ext>
            </a:extLst>
          </p:cNvPr>
          <p:cNvCxnSpPr>
            <a:cxnSpLocks/>
          </p:cNvCxnSpPr>
          <p:nvPr/>
        </p:nvCxnSpPr>
        <p:spPr>
          <a:xfrm flipH="1">
            <a:off x="1510714" y="4966283"/>
            <a:ext cx="729147" cy="143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530B2393-AEBA-4F1D-A4AD-8C7792183D60}"/>
              </a:ext>
            </a:extLst>
          </p:cNvPr>
          <p:cNvSpPr txBox="1"/>
          <p:nvPr/>
        </p:nvSpPr>
        <p:spPr>
          <a:xfrm>
            <a:off x="2239861" y="4792223"/>
            <a:ext cx="239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学生端查看成绩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9309B17E-144C-46A4-A23E-D7EEF21325F1}"/>
              </a:ext>
            </a:extLst>
          </p:cNvPr>
          <p:cNvSpPr txBox="1"/>
          <p:nvPr/>
        </p:nvSpPr>
        <p:spPr>
          <a:xfrm>
            <a:off x="897937" y="110549"/>
            <a:ext cx="9219185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——3.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教师与学生查看成绩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E7867F44-15E7-48B8-A98D-207762DA1DF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550"/>
          <a:stretch/>
        </p:blipFill>
        <p:spPr>
          <a:xfrm>
            <a:off x="2556155" y="1589821"/>
            <a:ext cx="8273770" cy="1018017"/>
          </a:xfrm>
          <a:prstGeom prst="rect">
            <a:avLst/>
          </a:prstGeom>
        </p:spPr>
      </p:pic>
      <p:sp>
        <p:nvSpPr>
          <p:cNvPr id="17" name="矩形 16">
            <a:extLst>
              <a:ext uri="{FF2B5EF4-FFF2-40B4-BE49-F238E27FC236}">
                <a16:creationId xmlns:a16="http://schemas.microsoft.com/office/drawing/2014/main" id="{3FDA5FAB-ADAB-4B0C-B0DA-61E5FEF2DF41}"/>
              </a:ext>
            </a:extLst>
          </p:cNvPr>
          <p:cNvSpPr/>
          <p:nvPr/>
        </p:nvSpPr>
        <p:spPr>
          <a:xfrm>
            <a:off x="8734425" y="1740330"/>
            <a:ext cx="515810" cy="32069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1500068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3F06B373-910E-4205-B00F-502DCB137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82" y="926219"/>
            <a:ext cx="11416784" cy="213686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3" name="直接箭头连接符 2">
            <a:extLst>
              <a:ext uri="{FF2B5EF4-FFF2-40B4-BE49-F238E27FC236}">
                <a16:creationId xmlns:a16="http://schemas.microsoft.com/office/drawing/2014/main" id="{397AE878-5978-4D11-BC51-C27244975A3D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10091956" y="2114025"/>
            <a:ext cx="633381" cy="6052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A5326EAB-335B-4C48-A28A-A78E93928BD1}"/>
              </a:ext>
            </a:extLst>
          </p:cNvPr>
          <p:cNvSpPr/>
          <p:nvPr/>
        </p:nvSpPr>
        <p:spPr>
          <a:xfrm>
            <a:off x="10725337" y="2628320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D753F4C-4ADD-4152-B484-96FD7F228E48}"/>
              </a:ext>
            </a:extLst>
          </p:cNvPr>
          <p:cNvSpPr txBox="1"/>
          <p:nvPr/>
        </p:nvSpPr>
        <p:spPr>
          <a:xfrm>
            <a:off x="897938" y="110549"/>
            <a:ext cx="5628697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——4.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实验考勤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368655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4BF9E74-5B78-4372-A4C8-1E797BFDA4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4616" y="885038"/>
            <a:ext cx="11134987" cy="5512791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466E328A-665A-49CA-BC1A-7D04CFBD1F48}"/>
              </a:ext>
            </a:extLst>
          </p:cNvPr>
          <p:cNvSpPr/>
          <p:nvPr/>
        </p:nvSpPr>
        <p:spPr>
          <a:xfrm>
            <a:off x="9614133" y="1228986"/>
            <a:ext cx="629174" cy="32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5848B436-B5B5-404E-981D-80B90655553C}"/>
              </a:ext>
            </a:extLst>
          </p:cNvPr>
          <p:cNvCxnSpPr>
            <a:cxnSpLocks/>
          </p:cNvCxnSpPr>
          <p:nvPr/>
        </p:nvCxnSpPr>
        <p:spPr>
          <a:xfrm>
            <a:off x="8437578" y="1392571"/>
            <a:ext cx="11765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2996793-0571-4817-BEEB-69694A188AD3}"/>
              </a:ext>
            </a:extLst>
          </p:cNvPr>
          <p:cNvSpPr/>
          <p:nvPr/>
        </p:nvSpPr>
        <p:spPr>
          <a:xfrm>
            <a:off x="4565736" y="1205394"/>
            <a:ext cx="3897009" cy="693514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DEBF42-3F8F-4847-A8D7-9282A1891A83}"/>
              </a:ext>
            </a:extLst>
          </p:cNvPr>
          <p:cNvSpPr txBox="1"/>
          <p:nvPr/>
        </p:nvSpPr>
        <p:spPr>
          <a:xfrm>
            <a:off x="897938" y="110549"/>
            <a:ext cx="5687420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——4.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实验考勤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EAC982F-5AC6-478F-9947-60A649F59A39}"/>
              </a:ext>
            </a:extLst>
          </p:cNvPr>
          <p:cNvSpPr txBox="1"/>
          <p:nvPr/>
        </p:nvSpPr>
        <p:spPr>
          <a:xfrm>
            <a:off x="4638719" y="1228986"/>
            <a:ext cx="38970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上课时间段出现签到二维码；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Wingdings 2" panose="05020102010507070707" pitchFamily="18" charset="2"/>
            </a:endParaRPr>
          </a:p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等保安全通过后配置安全域名后可用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24608E-5F76-4A98-B6C8-B2E9AE2E6A28}"/>
              </a:ext>
            </a:extLst>
          </p:cNvPr>
          <p:cNvSpPr/>
          <p:nvPr/>
        </p:nvSpPr>
        <p:spPr>
          <a:xfrm>
            <a:off x="10840324" y="1977004"/>
            <a:ext cx="629174" cy="32717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EBD112DD-BF61-4461-9CAE-594CEA201493}"/>
              </a:ext>
            </a:extLst>
          </p:cNvPr>
          <p:cNvCxnSpPr>
            <a:cxnSpLocks/>
          </p:cNvCxnSpPr>
          <p:nvPr/>
        </p:nvCxnSpPr>
        <p:spPr>
          <a:xfrm>
            <a:off x="9663769" y="1977004"/>
            <a:ext cx="117655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0FF7A42F-D416-4445-AEFC-5112CBFA1892}"/>
              </a:ext>
            </a:extLst>
          </p:cNvPr>
          <p:cNvCxnSpPr>
            <a:cxnSpLocks/>
          </p:cNvCxnSpPr>
          <p:nvPr/>
        </p:nvCxnSpPr>
        <p:spPr>
          <a:xfrm flipH="1">
            <a:off x="3190875" y="1762125"/>
            <a:ext cx="990768" cy="6381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904356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id="{80927517-5F1E-42C2-89B3-26D22952C6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082" y="926219"/>
            <a:ext cx="11416784" cy="213686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83152D9A-389A-4854-8EF8-05E7671C48D9}"/>
              </a:ext>
            </a:extLst>
          </p:cNvPr>
          <p:cNvCxnSpPr>
            <a:cxnSpLocks/>
            <a:endCxn id="10" idx="1"/>
          </p:cNvCxnSpPr>
          <p:nvPr/>
        </p:nvCxnSpPr>
        <p:spPr>
          <a:xfrm>
            <a:off x="10041622" y="2862828"/>
            <a:ext cx="683715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矩形: 圆角 9">
            <a:extLst>
              <a:ext uri="{FF2B5EF4-FFF2-40B4-BE49-F238E27FC236}">
                <a16:creationId xmlns:a16="http://schemas.microsoft.com/office/drawing/2014/main" id="{E9E1BA8F-4C8E-4027-82EF-446DA993A094}"/>
              </a:ext>
            </a:extLst>
          </p:cNvPr>
          <p:cNvSpPr/>
          <p:nvPr/>
        </p:nvSpPr>
        <p:spPr>
          <a:xfrm>
            <a:off x="10725337" y="2771893"/>
            <a:ext cx="699073" cy="18186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n>
                <a:solidFill>
                  <a:srgbClr val="FF0000"/>
                </a:solidFill>
              </a:ln>
              <a:noFill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B35388FF-08E2-46CD-90FE-0D0D3966A2F9}"/>
              </a:ext>
            </a:extLst>
          </p:cNvPr>
          <p:cNvSpPr txBox="1"/>
          <p:nvPr/>
        </p:nvSpPr>
        <p:spPr>
          <a:xfrm>
            <a:off x="897938" y="110549"/>
            <a:ext cx="5720976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69932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27968008-79E5-4D4B-BF76-20A0A3CF23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198" y="995317"/>
            <a:ext cx="11292444" cy="3930388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B56D58B8-3585-4364-AE34-06A497D71B38}"/>
              </a:ext>
            </a:extLst>
          </p:cNvPr>
          <p:cNvSpPr/>
          <p:nvPr/>
        </p:nvSpPr>
        <p:spPr>
          <a:xfrm>
            <a:off x="10729520" y="1423543"/>
            <a:ext cx="553673" cy="20014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240FB03-80C0-408C-8122-578B541940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64671" y="2420810"/>
            <a:ext cx="4134074" cy="3219985"/>
          </a:xfrm>
          <a:prstGeom prst="rect">
            <a:avLst/>
          </a:prstGeom>
        </p:spPr>
      </p:pic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6F6ECA1-CD61-47CF-ACE2-A23A3BD78A8D}"/>
              </a:ext>
            </a:extLst>
          </p:cNvPr>
          <p:cNvCxnSpPr>
            <a:cxnSpLocks/>
          </p:cNvCxnSpPr>
          <p:nvPr/>
        </p:nvCxnSpPr>
        <p:spPr>
          <a:xfrm flipV="1">
            <a:off x="3991828" y="3872003"/>
            <a:ext cx="1091900" cy="74931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4D90EE2D-E08E-4A24-9DB4-999962892FB3}"/>
              </a:ext>
            </a:extLst>
          </p:cNvPr>
          <p:cNvSpPr txBox="1"/>
          <p:nvPr/>
        </p:nvSpPr>
        <p:spPr>
          <a:xfrm>
            <a:off x="8903252" y="2236144"/>
            <a:ext cx="150468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权重设置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FD2E8092-711F-4301-A2F2-E44A48BBA12B}"/>
              </a:ext>
            </a:extLst>
          </p:cNvPr>
          <p:cNvSpPr txBox="1"/>
          <p:nvPr/>
        </p:nvSpPr>
        <p:spPr>
          <a:xfrm>
            <a:off x="3579170" y="4611236"/>
            <a:ext cx="310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假设“实操训练”设为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100%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4498E24-3B1A-48CE-9BB9-0CB67613C86C}"/>
              </a:ext>
            </a:extLst>
          </p:cNvPr>
          <p:cNvCxnSpPr>
            <a:cxnSpLocks/>
          </p:cNvCxnSpPr>
          <p:nvPr/>
        </p:nvCxnSpPr>
        <p:spPr>
          <a:xfrm flipV="1">
            <a:off x="10083567" y="1623687"/>
            <a:ext cx="746620" cy="7971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D0AC866-E060-4BD0-BF32-EB1EE04A3547}"/>
              </a:ext>
            </a:extLst>
          </p:cNvPr>
          <p:cNvCxnSpPr>
            <a:cxnSpLocks/>
          </p:cNvCxnSpPr>
          <p:nvPr/>
        </p:nvCxnSpPr>
        <p:spPr>
          <a:xfrm flipV="1">
            <a:off x="5250627" y="5513513"/>
            <a:ext cx="614688" cy="25456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C89B3764-452B-4E09-8657-F381581A979E}"/>
              </a:ext>
            </a:extLst>
          </p:cNvPr>
          <p:cNvSpPr txBox="1"/>
          <p:nvPr/>
        </p:nvSpPr>
        <p:spPr>
          <a:xfrm>
            <a:off x="4857226" y="5620632"/>
            <a:ext cx="55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0D3D209-AC54-4561-AB45-AED194B573C5}"/>
              </a:ext>
            </a:extLst>
          </p:cNvPr>
          <p:cNvSpPr txBox="1"/>
          <p:nvPr/>
        </p:nvSpPr>
        <p:spPr>
          <a:xfrm>
            <a:off x="897938" y="110549"/>
            <a:ext cx="7944058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权重设置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CC1CB75-DCEB-4752-A421-88BC930A8242}"/>
              </a:ext>
            </a:extLst>
          </p:cNvPr>
          <p:cNvSpPr/>
          <p:nvPr/>
        </p:nvSpPr>
        <p:spPr>
          <a:xfrm>
            <a:off x="4313850" y="3590371"/>
            <a:ext cx="1405199" cy="27706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16804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E2B3E8C-0297-4289-BAF2-166085E382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83" y="1066307"/>
            <a:ext cx="11188856" cy="4193590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1E75F978-7D0C-4C4C-8397-19FC6F75892D}"/>
              </a:ext>
            </a:extLst>
          </p:cNvPr>
          <p:cNvSpPr txBox="1"/>
          <p:nvPr/>
        </p:nvSpPr>
        <p:spPr>
          <a:xfrm>
            <a:off x="897938" y="110549"/>
            <a:ext cx="814539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权重设置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A8C84A3-2E50-47B9-9B33-FC0FE5B4FB53}"/>
              </a:ext>
            </a:extLst>
          </p:cNvPr>
          <p:cNvSpPr/>
          <p:nvPr/>
        </p:nvSpPr>
        <p:spPr>
          <a:xfrm>
            <a:off x="6887362" y="2247067"/>
            <a:ext cx="592502" cy="30128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E7BAB39-B9D2-4CAC-AC12-4A85CFEED8A1}"/>
              </a:ext>
            </a:extLst>
          </p:cNvPr>
          <p:cNvSpPr txBox="1"/>
          <p:nvPr/>
        </p:nvSpPr>
        <p:spPr>
          <a:xfrm>
            <a:off x="4650034" y="5653983"/>
            <a:ext cx="23296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可以手动录入成绩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F8417E51-4503-4DE8-B318-B8B8BA4589CB}"/>
              </a:ext>
            </a:extLst>
          </p:cNvPr>
          <p:cNvCxnSpPr>
            <a:cxnSpLocks/>
          </p:cNvCxnSpPr>
          <p:nvPr/>
        </p:nvCxnSpPr>
        <p:spPr>
          <a:xfrm flipV="1">
            <a:off x="5754848" y="3059668"/>
            <a:ext cx="1048624" cy="254735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540315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76F6ECA1-CD61-47CF-ACE2-A23A3BD78A8D}"/>
              </a:ext>
            </a:extLst>
          </p:cNvPr>
          <p:cNvCxnSpPr>
            <a:cxnSpLocks/>
          </p:cNvCxnSpPr>
          <p:nvPr/>
        </p:nvCxnSpPr>
        <p:spPr>
          <a:xfrm flipV="1">
            <a:off x="8618026" y="3691157"/>
            <a:ext cx="215581" cy="47179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FD2E8092-711F-4301-A2F2-E44A48BBA12B}"/>
              </a:ext>
            </a:extLst>
          </p:cNvPr>
          <p:cNvSpPr txBox="1"/>
          <p:nvPr/>
        </p:nvSpPr>
        <p:spPr>
          <a:xfrm>
            <a:off x="8139854" y="4175766"/>
            <a:ext cx="31097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假设“实践训练”设为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100%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C89B3764-452B-4E09-8657-F381581A979E}"/>
              </a:ext>
            </a:extLst>
          </p:cNvPr>
          <p:cNvSpPr txBox="1"/>
          <p:nvPr/>
        </p:nvSpPr>
        <p:spPr>
          <a:xfrm>
            <a:off x="4839181" y="5752061"/>
            <a:ext cx="2031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填写模板成绩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BC5B5DE3-7FC6-4AF0-9851-A96CEB348AC5}"/>
              </a:ext>
            </a:extLst>
          </p:cNvPr>
          <p:cNvCxnSpPr>
            <a:cxnSpLocks/>
          </p:cNvCxnSpPr>
          <p:nvPr/>
        </p:nvCxnSpPr>
        <p:spPr>
          <a:xfrm>
            <a:off x="1689052" y="4172936"/>
            <a:ext cx="874481" cy="37094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>
            <a:extLst>
              <a:ext uri="{FF2B5EF4-FFF2-40B4-BE49-F238E27FC236}">
                <a16:creationId xmlns:a16="http://schemas.microsoft.com/office/drawing/2014/main" id="{C6B57A38-88A9-4157-AE02-181FB84BE89D}"/>
              </a:ext>
            </a:extLst>
          </p:cNvPr>
          <p:cNvSpPr txBox="1"/>
          <p:nvPr/>
        </p:nvSpPr>
        <p:spPr>
          <a:xfrm>
            <a:off x="843875" y="3655191"/>
            <a:ext cx="553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30D3D209-AC54-4561-AB45-AED194B573C5}"/>
              </a:ext>
            </a:extLst>
          </p:cNvPr>
          <p:cNvSpPr txBox="1"/>
          <p:nvPr/>
        </p:nvSpPr>
        <p:spPr>
          <a:xfrm>
            <a:off x="897938" y="110549"/>
            <a:ext cx="8724234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导入成绩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29" name="直接箭头连接符 28">
            <a:extLst>
              <a:ext uri="{FF2B5EF4-FFF2-40B4-BE49-F238E27FC236}">
                <a16:creationId xmlns:a16="http://schemas.microsoft.com/office/drawing/2014/main" id="{96B1D339-5A2F-4126-889B-B14849A67957}"/>
              </a:ext>
            </a:extLst>
          </p:cNvPr>
          <p:cNvCxnSpPr>
            <a:cxnSpLocks/>
          </p:cNvCxnSpPr>
          <p:nvPr/>
        </p:nvCxnSpPr>
        <p:spPr>
          <a:xfrm flipV="1">
            <a:off x="7933537" y="1388796"/>
            <a:ext cx="1890691" cy="45757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图片 31">
            <a:extLst>
              <a:ext uri="{FF2B5EF4-FFF2-40B4-BE49-F238E27FC236}">
                <a16:creationId xmlns:a16="http://schemas.microsoft.com/office/drawing/2014/main" id="{E83FA168-A2C0-4761-860E-DABC9F6DEB3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45" b="1"/>
          <a:stretch/>
        </p:blipFill>
        <p:spPr>
          <a:xfrm>
            <a:off x="430635" y="943695"/>
            <a:ext cx="11355897" cy="408773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0" name="文本框 29">
            <a:extLst>
              <a:ext uri="{FF2B5EF4-FFF2-40B4-BE49-F238E27FC236}">
                <a16:creationId xmlns:a16="http://schemas.microsoft.com/office/drawing/2014/main" id="{C1EA6B03-7B94-4E4E-8806-B367009EECEA}"/>
              </a:ext>
            </a:extLst>
          </p:cNvPr>
          <p:cNvSpPr txBox="1"/>
          <p:nvPr/>
        </p:nvSpPr>
        <p:spPr>
          <a:xfrm>
            <a:off x="7122538" y="1617581"/>
            <a:ext cx="16219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导入成绩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33" name="直接箭头连接符 32">
            <a:extLst>
              <a:ext uri="{FF2B5EF4-FFF2-40B4-BE49-F238E27FC236}">
                <a16:creationId xmlns:a16="http://schemas.microsoft.com/office/drawing/2014/main" id="{4B469262-2FC9-4C68-88CA-E40C0B7715E6}"/>
              </a:ext>
            </a:extLst>
          </p:cNvPr>
          <p:cNvCxnSpPr>
            <a:cxnSpLocks/>
          </p:cNvCxnSpPr>
          <p:nvPr/>
        </p:nvCxnSpPr>
        <p:spPr>
          <a:xfrm flipV="1">
            <a:off x="8362349" y="1604769"/>
            <a:ext cx="1972888" cy="2269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>
            <a:extLst>
              <a:ext uri="{FF2B5EF4-FFF2-40B4-BE49-F238E27FC236}">
                <a16:creationId xmlns:a16="http://schemas.microsoft.com/office/drawing/2014/main" id="{03B21535-B5EB-45BA-BB61-05D495B2AC81}"/>
              </a:ext>
            </a:extLst>
          </p:cNvPr>
          <p:cNvSpPr txBox="1"/>
          <p:nvPr/>
        </p:nvSpPr>
        <p:spPr>
          <a:xfrm>
            <a:off x="4702562" y="3872309"/>
            <a:ext cx="16655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下载模板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36" name="直接箭头连接符 35">
            <a:extLst>
              <a:ext uri="{FF2B5EF4-FFF2-40B4-BE49-F238E27FC236}">
                <a16:creationId xmlns:a16="http://schemas.microsoft.com/office/drawing/2014/main" id="{51E56615-329D-4153-A611-9AE65BB19BCE}"/>
              </a:ext>
            </a:extLst>
          </p:cNvPr>
          <p:cNvCxnSpPr>
            <a:cxnSpLocks/>
          </p:cNvCxnSpPr>
          <p:nvPr/>
        </p:nvCxnSpPr>
        <p:spPr>
          <a:xfrm flipV="1">
            <a:off x="5008228" y="3557723"/>
            <a:ext cx="215581" cy="36933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图片 16">
            <a:extLst>
              <a:ext uri="{FF2B5EF4-FFF2-40B4-BE49-F238E27FC236}">
                <a16:creationId xmlns:a16="http://schemas.microsoft.com/office/drawing/2014/main" id="{1B1EE07A-D019-4006-8307-F3FAC11A479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0515"/>
          <a:stretch/>
        </p:blipFill>
        <p:spPr>
          <a:xfrm>
            <a:off x="489358" y="4480664"/>
            <a:ext cx="4148350" cy="2167824"/>
          </a:xfrm>
          <a:prstGeom prst="rect">
            <a:avLst/>
          </a:prstGeom>
          <a:ln>
            <a:solidFill>
              <a:srgbClr val="00B050"/>
            </a:solidFill>
          </a:ln>
        </p:spPr>
      </p:pic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9D0AC866-E060-4BD0-BF32-EB1EE04A3547}"/>
              </a:ext>
            </a:extLst>
          </p:cNvPr>
          <p:cNvCxnSpPr>
            <a:cxnSpLocks/>
          </p:cNvCxnSpPr>
          <p:nvPr/>
        </p:nvCxnSpPr>
        <p:spPr>
          <a:xfrm flipH="1" flipV="1">
            <a:off x="4079698" y="5568753"/>
            <a:ext cx="860151" cy="31286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858770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89936C1-D96B-489B-A50A-BB33D66638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782" y="907481"/>
            <a:ext cx="11291583" cy="2168937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08DF6B1A-4CDF-432C-BA2E-939BBA21A4B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0258"/>
          <a:stretch/>
        </p:blipFill>
        <p:spPr>
          <a:xfrm>
            <a:off x="5812800" y="3772459"/>
            <a:ext cx="5378114" cy="1877775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472DBEA1-DBA7-4571-97A6-2000BD679E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91889" y="3298004"/>
            <a:ext cx="2905575" cy="2341893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C2AF5F0E-E4DE-4AA9-8ADD-9AF9FC81E136}"/>
              </a:ext>
            </a:extLst>
          </p:cNvPr>
          <p:cNvCxnSpPr>
            <a:cxnSpLocks/>
          </p:cNvCxnSpPr>
          <p:nvPr/>
        </p:nvCxnSpPr>
        <p:spPr>
          <a:xfrm flipH="1">
            <a:off x="2732133" y="3488824"/>
            <a:ext cx="542934" cy="1482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3A9FC0B7-104D-44A3-A8AA-D48AFD9A9822}"/>
              </a:ext>
            </a:extLst>
          </p:cNvPr>
          <p:cNvSpPr txBox="1"/>
          <p:nvPr/>
        </p:nvSpPr>
        <p:spPr>
          <a:xfrm>
            <a:off x="3228048" y="3304158"/>
            <a:ext cx="203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3B9CDFF1-F193-4407-B0F8-26DEE99D2135}"/>
              </a:ext>
            </a:extLst>
          </p:cNvPr>
          <p:cNvCxnSpPr>
            <a:cxnSpLocks/>
          </p:cNvCxnSpPr>
          <p:nvPr/>
        </p:nvCxnSpPr>
        <p:spPr>
          <a:xfrm flipV="1">
            <a:off x="9496153" y="1510018"/>
            <a:ext cx="665753" cy="25206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箭头连接符 10">
            <a:extLst>
              <a:ext uri="{FF2B5EF4-FFF2-40B4-BE49-F238E27FC236}">
                <a16:creationId xmlns:a16="http://schemas.microsoft.com/office/drawing/2014/main" id="{2B51817B-9A08-4114-93DB-16D1D307B4A3}"/>
              </a:ext>
            </a:extLst>
          </p:cNvPr>
          <p:cNvCxnSpPr>
            <a:cxnSpLocks/>
          </p:cNvCxnSpPr>
          <p:nvPr/>
        </p:nvCxnSpPr>
        <p:spPr>
          <a:xfrm>
            <a:off x="7089873" y="3592220"/>
            <a:ext cx="971177" cy="855757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DEF4D516-FEC7-44A5-93F9-E734DDAD7206}"/>
              </a:ext>
            </a:extLst>
          </p:cNvPr>
          <p:cNvSpPr txBox="1"/>
          <p:nvPr/>
        </p:nvSpPr>
        <p:spPr>
          <a:xfrm>
            <a:off x="6547911" y="3250595"/>
            <a:ext cx="240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浏览选择文件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05D506-9D9D-4704-AC42-6046B50F24A5}"/>
              </a:ext>
            </a:extLst>
          </p:cNvPr>
          <p:cNvSpPr txBox="1"/>
          <p:nvPr/>
        </p:nvSpPr>
        <p:spPr>
          <a:xfrm>
            <a:off x="9184901" y="1577415"/>
            <a:ext cx="40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0780C4B4-3818-46FA-B93F-B4BE351483B3}"/>
              </a:ext>
            </a:extLst>
          </p:cNvPr>
          <p:cNvSpPr txBox="1"/>
          <p:nvPr/>
        </p:nvSpPr>
        <p:spPr>
          <a:xfrm>
            <a:off x="897938" y="110549"/>
            <a:ext cx="89339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导入成绩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B1B378C-92E1-4EDF-82AA-08D6467A8ACC}"/>
              </a:ext>
            </a:extLst>
          </p:cNvPr>
          <p:cNvSpPr txBox="1"/>
          <p:nvPr/>
        </p:nvSpPr>
        <p:spPr>
          <a:xfrm>
            <a:off x="3949507" y="5856091"/>
            <a:ext cx="9479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导入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9EE901D1-50E4-47F1-ADB6-707A48F727C4}"/>
              </a:ext>
            </a:extLst>
          </p:cNvPr>
          <p:cNvCxnSpPr>
            <a:cxnSpLocks/>
          </p:cNvCxnSpPr>
          <p:nvPr/>
        </p:nvCxnSpPr>
        <p:spPr>
          <a:xfrm flipH="1" flipV="1">
            <a:off x="3275067" y="5607594"/>
            <a:ext cx="763399" cy="46290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5758779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834ECF6-0E94-4A05-85CD-AE06991007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92" y="915934"/>
            <a:ext cx="11266416" cy="2650228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988C0768-2E86-4B4A-95B8-AF7BA61AE25E}"/>
              </a:ext>
            </a:extLst>
          </p:cNvPr>
          <p:cNvSpPr/>
          <p:nvPr/>
        </p:nvSpPr>
        <p:spPr>
          <a:xfrm>
            <a:off x="10192624" y="1318264"/>
            <a:ext cx="553673" cy="216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15B09198-2DDB-427D-B569-068599EBD802}"/>
              </a:ext>
            </a:extLst>
          </p:cNvPr>
          <p:cNvSpPr/>
          <p:nvPr/>
        </p:nvSpPr>
        <p:spPr>
          <a:xfrm>
            <a:off x="9254455" y="4641703"/>
            <a:ext cx="553673" cy="216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08E54E1-D466-4B3E-9CD8-CB59F4804CCD}"/>
              </a:ext>
            </a:extLst>
          </p:cNvPr>
          <p:cNvSpPr txBox="1"/>
          <p:nvPr/>
        </p:nvSpPr>
        <p:spPr>
          <a:xfrm>
            <a:off x="897937" y="110549"/>
            <a:ext cx="8356517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导出与上报成绩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B8C4098-ED32-4AA1-8B5F-33DFFEB4DF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2792" y="3928980"/>
            <a:ext cx="11266416" cy="2650228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FFA7E814-6509-4809-AD13-A7B3B71D6AAD}"/>
              </a:ext>
            </a:extLst>
          </p:cNvPr>
          <p:cNvSpPr/>
          <p:nvPr/>
        </p:nvSpPr>
        <p:spPr>
          <a:xfrm>
            <a:off x="8868561" y="4317993"/>
            <a:ext cx="553673" cy="216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D9F742A4-6B86-4D2D-A348-662751D5B3EB}"/>
              </a:ext>
            </a:extLst>
          </p:cNvPr>
          <p:cNvCxnSpPr>
            <a:cxnSpLocks/>
          </p:cNvCxnSpPr>
          <p:nvPr/>
        </p:nvCxnSpPr>
        <p:spPr>
          <a:xfrm flipV="1">
            <a:off x="9254455" y="1535185"/>
            <a:ext cx="1219426" cy="2073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26255071-F1C6-485E-82EF-B80B3CC00C21}"/>
              </a:ext>
            </a:extLst>
          </p:cNvPr>
          <p:cNvSpPr txBox="1"/>
          <p:nvPr/>
        </p:nvSpPr>
        <p:spPr>
          <a:xfrm>
            <a:off x="8202808" y="1557868"/>
            <a:ext cx="121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导出成绩</a:t>
            </a: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58849784-5E9A-4645-8EBD-FCB938F54809}"/>
              </a:ext>
            </a:extLst>
          </p:cNvPr>
          <p:cNvCxnSpPr>
            <a:cxnSpLocks/>
          </p:cNvCxnSpPr>
          <p:nvPr/>
        </p:nvCxnSpPr>
        <p:spPr>
          <a:xfrm flipV="1">
            <a:off x="7628727" y="4431239"/>
            <a:ext cx="1219426" cy="20734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16E2B819-B6B5-4B97-856A-D083CC852818}"/>
              </a:ext>
            </a:extLst>
          </p:cNvPr>
          <p:cNvSpPr txBox="1"/>
          <p:nvPr/>
        </p:nvSpPr>
        <p:spPr>
          <a:xfrm>
            <a:off x="6577080" y="4453922"/>
            <a:ext cx="12194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提交上报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0A7AF21-89C4-41BB-9398-81E885E417C6}"/>
              </a:ext>
            </a:extLst>
          </p:cNvPr>
          <p:cNvSpPr/>
          <p:nvPr/>
        </p:nvSpPr>
        <p:spPr>
          <a:xfrm>
            <a:off x="6915937" y="2034717"/>
            <a:ext cx="427838" cy="153144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7" name="直接箭头连接符 16">
            <a:extLst>
              <a:ext uri="{FF2B5EF4-FFF2-40B4-BE49-F238E27FC236}">
                <a16:creationId xmlns:a16="http://schemas.microsoft.com/office/drawing/2014/main" id="{693845DC-9FAD-417C-934B-CC3552A87DE5}"/>
              </a:ext>
            </a:extLst>
          </p:cNvPr>
          <p:cNvCxnSpPr>
            <a:cxnSpLocks/>
          </p:cNvCxnSpPr>
          <p:nvPr/>
        </p:nvCxnSpPr>
        <p:spPr>
          <a:xfrm flipV="1">
            <a:off x="5276064" y="1557868"/>
            <a:ext cx="0" cy="744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: 圆角 17">
            <a:extLst>
              <a:ext uri="{FF2B5EF4-FFF2-40B4-BE49-F238E27FC236}">
                <a16:creationId xmlns:a16="http://schemas.microsoft.com/office/drawing/2014/main" id="{D79491F6-2709-4655-A163-A37EC14D9867}"/>
              </a:ext>
            </a:extLst>
          </p:cNvPr>
          <p:cNvSpPr/>
          <p:nvPr/>
        </p:nvSpPr>
        <p:spPr>
          <a:xfrm>
            <a:off x="2328980" y="2301897"/>
            <a:ext cx="3897009" cy="693514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540C9077-CAEC-47FC-AD3C-29FAED28D082}"/>
              </a:ext>
            </a:extLst>
          </p:cNvPr>
          <p:cNvSpPr txBox="1"/>
          <p:nvPr/>
        </p:nvSpPr>
        <p:spPr>
          <a:xfrm>
            <a:off x="2328980" y="2361779"/>
            <a:ext cx="389700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zh-CN" sz="1600" dirty="0">
                <a:solidFill>
                  <a:schemeClr val="bg1"/>
                </a:solidFill>
              </a:rPr>
              <a:t>成绩导出前可以通过姓名、学号、班级进行排序，也可以通过拖放调整顺序后导出</a:t>
            </a:r>
          </a:p>
        </p:txBody>
      </p:sp>
      <p:cxnSp>
        <p:nvCxnSpPr>
          <p:cNvPr id="23" name="直接箭头连接符 22">
            <a:extLst>
              <a:ext uri="{FF2B5EF4-FFF2-40B4-BE49-F238E27FC236}">
                <a16:creationId xmlns:a16="http://schemas.microsoft.com/office/drawing/2014/main" id="{728310D0-93FB-4FBD-B933-FD702DD5B4EA}"/>
              </a:ext>
            </a:extLst>
          </p:cNvPr>
          <p:cNvCxnSpPr>
            <a:cxnSpLocks/>
          </p:cNvCxnSpPr>
          <p:nvPr/>
        </p:nvCxnSpPr>
        <p:spPr>
          <a:xfrm flipV="1">
            <a:off x="3322040" y="1998962"/>
            <a:ext cx="0" cy="3029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97772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57DAA1FC-7E5B-4E51-89CA-A82632DEA4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969" y="1018215"/>
            <a:ext cx="11294062" cy="4199074"/>
          </a:xfrm>
          <a:prstGeom prst="rect">
            <a:avLst/>
          </a:prstGeom>
          <a:ln w="6350">
            <a:solidFill>
              <a:schemeClr val="accent1">
                <a:lumMod val="60000"/>
                <a:lumOff val="40000"/>
              </a:schemeClr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386DD5A-474C-4EB0-8DCC-46DCFC3F8D6F}"/>
              </a:ext>
            </a:extLst>
          </p:cNvPr>
          <p:cNvSpPr/>
          <p:nvPr/>
        </p:nvSpPr>
        <p:spPr>
          <a:xfrm>
            <a:off x="10519794" y="2131996"/>
            <a:ext cx="553673" cy="21692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CE89066-982E-4715-8E1C-5701837412B0}"/>
              </a:ext>
            </a:extLst>
          </p:cNvPr>
          <p:cNvSpPr txBox="1"/>
          <p:nvPr/>
        </p:nvSpPr>
        <p:spPr>
          <a:xfrm>
            <a:off x="897938" y="110549"/>
            <a:ext cx="7826612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变更成绩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2EF7AAA8-A007-4A53-8F1B-4BAFBD663548}"/>
              </a:ext>
            </a:extLst>
          </p:cNvPr>
          <p:cNvSpPr/>
          <p:nvPr/>
        </p:nvSpPr>
        <p:spPr>
          <a:xfrm>
            <a:off x="4046012" y="1086459"/>
            <a:ext cx="4194495" cy="693514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C287933-B3B0-4025-AC42-4E48F0D72F20}"/>
              </a:ext>
            </a:extLst>
          </p:cNvPr>
          <p:cNvSpPr txBox="1"/>
          <p:nvPr/>
        </p:nvSpPr>
        <p:spPr>
          <a:xfrm>
            <a:off x="4054681" y="1110051"/>
            <a:ext cx="42613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sym typeface="Wingdings 2" panose="05020102010507070707" pitchFamily="18" charset="2"/>
              </a:rPr>
              <a:t>成绩提交后需要修改，提交“申请变更”，教务员</a:t>
            </a:r>
            <a:r>
              <a:rPr lang="en-US" altLang="zh-CN" dirty="0">
                <a:solidFill>
                  <a:schemeClr val="bg1"/>
                </a:solidFill>
                <a:sym typeface="Wingdings 2" panose="05020102010507070707" pitchFamily="18" charset="2"/>
              </a:rPr>
              <a:t>-</a:t>
            </a:r>
            <a:r>
              <a:rPr lang="zh-CN" altLang="en-US" dirty="0">
                <a:solidFill>
                  <a:schemeClr val="bg1"/>
                </a:solidFill>
                <a:sym typeface="Wingdings 2" panose="05020102010507070707" pitchFamily="18" charset="2"/>
              </a:rPr>
              <a:t>领导审核通过后可修改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2F7A82E2-C4A7-48C6-B6E5-5560672012C6}"/>
              </a:ext>
            </a:extLst>
          </p:cNvPr>
          <p:cNvCxnSpPr>
            <a:cxnSpLocks/>
            <a:stCxn id="7" idx="3"/>
          </p:cNvCxnSpPr>
          <p:nvPr/>
        </p:nvCxnSpPr>
        <p:spPr>
          <a:xfrm>
            <a:off x="8316008" y="1433217"/>
            <a:ext cx="2203786" cy="82342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486180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CF041E78-3FF2-4B9A-91F7-C8AE7A446B0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648"/>
          <a:stretch/>
        </p:blipFill>
        <p:spPr>
          <a:xfrm>
            <a:off x="494950" y="4207014"/>
            <a:ext cx="10813410" cy="2267755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96086A1-8963-4117-82DE-97D1EF37071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39482"/>
          <a:stretch/>
        </p:blipFill>
        <p:spPr>
          <a:xfrm>
            <a:off x="494950" y="1043007"/>
            <a:ext cx="10897300" cy="2849349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CFCA1651-690B-44FE-AC38-818298D6137B}"/>
              </a:ext>
            </a:extLst>
          </p:cNvPr>
          <p:cNvSpPr/>
          <p:nvPr/>
        </p:nvSpPr>
        <p:spPr>
          <a:xfrm>
            <a:off x="3365383" y="3508534"/>
            <a:ext cx="2121018" cy="2771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B613B22A-0363-4483-958C-F84AA92B45D2}"/>
              </a:ext>
            </a:extLst>
          </p:cNvPr>
          <p:cNvCxnSpPr>
            <a:cxnSpLocks/>
          </p:cNvCxnSpPr>
          <p:nvPr/>
        </p:nvCxnSpPr>
        <p:spPr>
          <a:xfrm flipH="1">
            <a:off x="5486401" y="3459086"/>
            <a:ext cx="729147" cy="14374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>
            <a:extLst>
              <a:ext uri="{FF2B5EF4-FFF2-40B4-BE49-F238E27FC236}">
                <a16:creationId xmlns:a16="http://schemas.microsoft.com/office/drawing/2014/main" id="{6571D75B-4595-4E59-AB6E-0965F5956754}"/>
              </a:ext>
            </a:extLst>
          </p:cNvPr>
          <p:cNvSpPr txBox="1"/>
          <p:nvPr/>
        </p:nvSpPr>
        <p:spPr>
          <a:xfrm>
            <a:off x="6215548" y="3285026"/>
            <a:ext cx="239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成绩权重设置后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784EE0B-57EC-4988-B657-E93D500675CE}"/>
              </a:ext>
            </a:extLst>
          </p:cNvPr>
          <p:cNvSpPr/>
          <p:nvPr/>
        </p:nvSpPr>
        <p:spPr>
          <a:xfrm>
            <a:off x="2038526" y="5618358"/>
            <a:ext cx="6460921" cy="277158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A7D26AA8-4818-4A1E-886B-D7C1726FFDBB}"/>
              </a:ext>
            </a:extLst>
          </p:cNvPr>
          <p:cNvCxnSpPr>
            <a:cxnSpLocks/>
          </p:cNvCxnSpPr>
          <p:nvPr/>
        </p:nvCxnSpPr>
        <p:spPr>
          <a:xfrm>
            <a:off x="7961152" y="4989657"/>
            <a:ext cx="0" cy="55546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4E156CC6-7488-41D0-BFB9-03860B97A4B0}"/>
              </a:ext>
            </a:extLst>
          </p:cNvPr>
          <p:cNvSpPr txBox="1"/>
          <p:nvPr/>
        </p:nvSpPr>
        <p:spPr>
          <a:xfrm>
            <a:off x="6913232" y="4620325"/>
            <a:ext cx="2399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学生成绩自动计算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65573E14-4DBF-43BA-A105-79148292FF3F}"/>
              </a:ext>
            </a:extLst>
          </p:cNvPr>
          <p:cNvSpPr txBox="1"/>
          <p:nvPr/>
        </p:nvSpPr>
        <p:spPr>
          <a:xfrm>
            <a:off x="897938" y="110549"/>
            <a:ext cx="8631956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——5.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成绩管理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作业报告与成绩管理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481558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DADA0B68-D8A8-418E-9294-71DCE3C51089}"/>
              </a:ext>
            </a:extLst>
          </p:cNvPr>
          <p:cNvSpPr/>
          <p:nvPr/>
        </p:nvSpPr>
        <p:spPr>
          <a:xfrm>
            <a:off x="10865141" y="2333497"/>
            <a:ext cx="612397" cy="207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4" name="直接箭头连接符 3">
            <a:extLst>
              <a:ext uri="{FF2B5EF4-FFF2-40B4-BE49-F238E27FC236}">
                <a16:creationId xmlns:a16="http://schemas.microsoft.com/office/drawing/2014/main" id="{4B13D974-2206-4674-892E-A7455997C4EE}"/>
              </a:ext>
            </a:extLst>
          </p:cNvPr>
          <p:cNvCxnSpPr>
            <a:cxnSpLocks/>
          </p:cNvCxnSpPr>
          <p:nvPr/>
        </p:nvCxnSpPr>
        <p:spPr>
          <a:xfrm>
            <a:off x="10001075" y="1837189"/>
            <a:ext cx="864066" cy="49630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F7E54433-C9D4-4ED7-AACC-A3AED67944B0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教学实验项目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——6. 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调课停课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矩形: 圆角 5">
            <a:extLst>
              <a:ext uri="{FF2B5EF4-FFF2-40B4-BE49-F238E27FC236}">
                <a16:creationId xmlns:a16="http://schemas.microsoft.com/office/drawing/2014/main" id="{F5D9737C-F0EC-48C2-A712-851EB792F996}"/>
              </a:ext>
            </a:extLst>
          </p:cNvPr>
          <p:cNvSpPr/>
          <p:nvPr/>
        </p:nvSpPr>
        <p:spPr>
          <a:xfrm>
            <a:off x="11004651" y="908274"/>
            <a:ext cx="333375" cy="220641"/>
          </a:xfrm>
          <a:prstGeom prst="roundRect">
            <a:avLst/>
          </a:prstGeom>
          <a:solidFill>
            <a:srgbClr val="5C8EE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D8E87D86-B3ED-43F5-87B6-154002DAC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308" y="767472"/>
            <a:ext cx="11747383" cy="5776580"/>
          </a:xfrm>
          <a:prstGeom prst="rect">
            <a:avLst/>
          </a:prstGeom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09839961-3234-4AC2-AFD6-DDE434E5C03C}"/>
              </a:ext>
            </a:extLst>
          </p:cNvPr>
          <p:cNvSpPr/>
          <p:nvPr/>
        </p:nvSpPr>
        <p:spPr>
          <a:xfrm>
            <a:off x="11004651" y="2232829"/>
            <a:ext cx="553673" cy="20133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F72A65C4-232D-4BEA-8385-836C16BF893C}"/>
              </a:ext>
            </a:extLst>
          </p:cNvPr>
          <p:cNvCxnSpPr>
            <a:cxnSpLocks/>
          </p:cNvCxnSpPr>
          <p:nvPr/>
        </p:nvCxnSpPr>
        <p:spPr>
          <a:xfrm>
            <a:off x="9421930" y="2333496"/>
            <a:ext cx="158272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>
            <a:extLst>
              <a:ext uri="{FF2B5EF4-FFF2-40B4-BE49-F238E27FC236}">
                <a16:creationId xmlns:a16="http://schemas.microsoft.com/office/drawing/2014/main" id="{28CD6E30-9D21-4E47-B430-A3FA4FF2BAC8}"/>
              </a:ext>
            </a:extLst>
          </p:cNvPr>
          <p:cNvSpPr txBox="1"/>
          <p:nvPr/>
        </p:nvSpPr>
        <p:spPr>
          <a:xfrm>
            <a:off x="9065594" y="2148830"/>
            <a:ext cx="4040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F72815DB-B414-4197-8A2A-1B8B93179E88}"/>
              </a:ext>
            </a:extLst>
          </p:cNvPr>
          <p:cNvCxnSpPr>
            <a:cxnSpLocks/>
          </p:cNvCxnSpPr>
          <p:nvPr/>
        </p:nvCxnSpPr>
        <p:spPr>
          <a:xfrm flipH="1">
            <a:off x="4003098" y="2540844"/>
            <a:ext cx="302755" cy="2704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文本框 14">
            <a:extLst>
              <a:ext uri="{FF2B5EF4-FFF2-40B4-BE49-F238E27FC236}">
                <a16:creationId xmlns:a16="http://schemas.microsoft.com/office/drawing/2014/main" id="{ACCB7603-B588-4243-94B3-1CF3484AAF1D}"/>
              </a:ext>
            </a:extLst>
          </p:cNvPr>
          <p:cNvSpPr txBox="1"/>
          <p:nvPr/>
        </p:nvSpPr>
        <p:spPr>
          <a:xfrm>
            <a:off x="4241981" y="2333496"/>
            <a:ext cx="203762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选择调整前信息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F5E28053-E9D3-4AA3-B1F4-DD5541C5CBC1}"/>
              </a:ext>
            </a:extLst>
          </p:cNvPr>
          <p:cNvCxnSpPr>
            <a:cxnSpLocks/>
          </p:cNvCxnSpPr>
          <p:nvPr/>
        </p:nvCxnSpPr>
        <p:spPr>
          <a:xfrm>
            <a:off x="7886149" y="2672767"/>
            <a:ext cx="342621" cy="2124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文本框 16">
            <a:extLst>
              <a:ext uri="{FF2B5EF4-FFF2-40B4-BE49-F238E27FC236}">
                <a16:creationId xmlns:a16="http://schemas.microsoft.com/office/drawing/2014/main" id="{32C4C135-85F2-4997-A488-4A864370F4C7}"/>
              </a:ext>
            </a:extLst>
          </p:cNvPr>
          <p:cNvSpPr txBox="1"/>
          <p:nvPr/>
        </p:nvSpPr>
        <p:spPr>
          <a:xfrm>
            <a:off x="6540509" y="2361600"/>
            <a:ext cx="240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选择调整后信息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BBA01676-AFBD-4709-9892-10D141C49CE6}"/>
              </a:ext>
            </a:extLst>
          </p:cNvPr>
          <p:cNvSpPr txBox="1"/>
          <p:nvPr/>
        </p:nvSpPr>
        <p:spPr>
          <a:xfrm>
            <a:off x="6795398" y="5696337"/>
            <a:ext cx="2405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提交申请等待审批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9CC718BB-1A0B-48B3-BB47-6B659165209F}"/>
              </a:ext>
            </a:extLst>
          </p:cNvPr>
          <p:cNvCxnSpPr>
            <a:cxnSpLocks/>
          </p:cNvCxnSpPr>
          <p:nvPr/>
        </p:nvCxnSpPr>
        <p:spPr>
          <a:xfrm flipH="1">
            <a:off x="6095999" y="5881003"/>
            <a:ext cx="850085" cy="27651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8336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0E61D44-0B21-4B47-85B5-58490781371D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三、手机端功能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03F26C1-63FB-479E-B395-1F6F10146F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410" y="1090569"/>
            <a:ext cx="2358738" cy="5241644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41F673F-CC25-4F02-B7E5-4370EF42C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974" y="1090569"/>
            <a:ext cx="2646587" cy="5241644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53DF25B-5087-4727-8DDF-94DB198AB5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7387" y="1090569"/>
            <a:ext cx="2358740" cy="5241644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56D8C416-9560-466F-8950-E0EE1965D12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40952" y="1090569"/>
            <a:ext cx="2358739" cy="5241644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12" name="矩形: 圆角 11">
            <a:extLst>
              <a:ext uri="{FF2B5EF4-FFF2-40B4-BE49-F238E27FC236}">
                <a16:creationId xmlns:a16="http://schemas.microsoft.com/office/drawing/2014/main" id="{BB411399-F86D-463D-BA38-37A46CD4D414}"/>
              </a:ext>
            </a:extLst>
          </p:cNvPr>
          <p:cNvSpPr/>
          <p:nvPr/>
        </p:nvSpPr>
        <p:spPr>
          <a:xfrm>
            <a:off x="4018508" y="628918"/>
            <a:ext cx="3607086" cy="406265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680B22D9-8B6B-44CC-9AFA-B17D366A5BCB}"/>
              </a:ext>
            </a:extLst>
          </p:cNvPr>
          <p:cNvSpPr txBox="1"/>
          <p:nvPr/>
        </p:nvSpPr>
        <p:spPr>
          <a:xfrm>
            <a:off x="4085619" y="667533"/>
            <a:ext cx="36070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http://tms.scau.edu.cn/H5/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EA916A8-AA62-4360-99BB-812663B23728}"/>
              </a:ext>
            </a:extLst>
          </p:cNvPr>
          <p:cNvSpPr txBox="1"/>
          <p:nvPr/>
        </p:nvSpPr>
        <p:spPr>
          <a:xfrm>
            <a:off x="7267662" y="6390644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31306AB6-13FB-443C-AA55-E5235A2B218C}"/>
              </a:ext>
            </a:extLst>
          </p:cNvPr>
          <p:cNvSpPr txBox="1"/>
          <p:nvPr/>
        </p:nvSpPr>
        <p:spPr>
          <a:xfrm>
            <a:off x="10009464" y="6390644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课表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ED291DB-3FEE-4700-BBB7-29B8BB0820BD}"/>
              </a:ext>
            </a:extLst>
          </p:cNvPr>
          <p:cNvSpPr txBox="1"/>
          <p:nvPr/>
        </p:nvSpPr>
        <p:spPr>
          <a:xfrm>
            <a:off x="4416961" y="6385917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首页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965AF0D6-D6C4-49A6-9817-CFBB42A5D931}"/>
              </a:ext>
            </a:extLst>
          </p:cNvPr>
          <p:cNvSpPr txBox="1"/>
          <p:nvPr/>
        </p:nvSpPr>
        <p:spPr>
          <a:xfrm>
            <a:off x="1423490" y="6385917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登录</a:t>
            </a:r>
          </a:p>
        </p:txBody>
      </p:sp>
    </p:spTree>
    <p:extLst>
      <p:ext uri="{BB962C8B-B14F-4D97-AF65-F5344CB8AC3E}">
        <p14:creationId xmlns:p14="http://schemas.microsoft.com/office/powerpoint/2010/main" val="1138787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F0E61D44-0B21-4B47-85B5-58490781371D}"/>
              </a:ext>
            </a:extLst>
          </p:cNvPr>
          <p:cNvSpPr txBox="1"/>
          <p:nvPr/>
        </p:nvSpPr>
        <p:spPr>
          <a:xfrm>
            <a:off x="897938" y="110549"/>
            <a:ext cx="718904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三、手机端功能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FD5A6C4B-A510-45FE-813A-741DCAED0D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725" y="1218641"/>
            <a:ext cx="2199846" cy="4888546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A771A1BB-F5B0-4ECC-9659-336E6FC275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5352" y="1218641"/>
            <a:ext cx="2199846" cy="4888546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id="{56E73EA1-8EA1-46D9-B089-0B8920521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1979" y="1218641"/>
            <a:ext cx="2199846" cy="4888546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51BC8447-15A9-417B-8D2B-5D0DE7F1CCD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8606" y="1218641"/>
            <a:ext cx="2199844" cy="4888546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897C95AE-00E8-4838-A766-082746C30A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5233" y="1218641"/>
            <a:ext cx="2199844" cy="4888544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id="{35FC0453-B0BC-45E0-9012-D2CC137C2828}"/>
              </a:ext>
            </a:extLst>
          </p:cNvPr>
          <p:cNvSpPr txBox="1"/>
          <p:nvPr/>
        </p:nvSpPr>
        <p:spPr>
          <a:xfrm>
            <a:off x="1098957" y="6191075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名单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39C35A4-F653-4B42-9023-834269B4E8DB}"/>
              </a:ext>
            </a:extLst>
          </p:cNvPr>
          <p:cNvSpPr txBox="1"/>
          <p:nvPr/>
        </p:nvSpPr>
        <p:spPr>
          <a:xfrm>
            <a:off x="3482828" y="6191075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课件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0826928-8A1C-4DF8-956B-E907A822EFA2}"/>
              </a:ext>
            </a:extLst>
          </p:cNvPr>
          <p:cNvSpPr txBox="1"/>
          <p:nvPr/>
        </p:nvSpPr>
        <p:spPr>
          <a:xfrm>
            <a:off x="5781412" y="6191075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D3FCF998-53C3-4BD7-9BDB-06674ED38C85}"/>
              </a:ext>
            </a:extLst>
          </p:cNvPr>
          <p:cNvSpPr txBox="1"/>
          <p:nvPr/>
        </p:nvSpPr>
        <p:spPr>
          <a:xfrm>
            <a:off x="8087686" y="6191075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考勤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1C9B3D71-1DD8-4707-A874-0775743BFFEE}"/>
              </a:ext>
            </a:extLst>
          </p:cNvPr>
          <p:cNvSpPr txBox="1"/>
          <p:nvPr/>
        </p:nvSpPr>
        <p:spPr>
          <a:xfrm>
            <a:off x="10463867" y="6191075"/>
            <a:ext cx="12499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成绩</a:t>
            </a:r>
          </a:p>
        </p:txBody>
      </p:sp>
    </p:spTree>
    <p:extLst>
      <p:ext uri="{BB962C8B-B14F-4D97-AF65-F5344CB8AC3E}">
        <p14:creationId xmlns:p14="http://schemas.microsoft.com/office/powerpoint/2010/main" val="2716869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1895733" y="2190276"/>
            <a:ext cx="8538881" cy="2650857"/>
          </a:xfrm>
          <a:prstGeom prst="rect">
            <a:avLst/>
          </a:prstGeom>
          <a:solidFill>
            <a:srgbClr val="02336B"/>
          </a:solidFill>
          <a:ln>
            <a:noFill/>
          </a:ln>
          <a:effectLst>
            <a:outerShdw blurRad="190500" dist="63500" dir="270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5215224" y="3101613"/>
            <a:ext cx="326243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rPr>
              <a:t>学生端功能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5260609" y="2692145"/>
            <a:ext cx="12955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25000"/>
                    </a:srgbClr>
                  </a:outerShdw>
                </a:effectLst>
                <a:cs typeface="+mn-ea"/>
                <a:sym typeface="+mn-lt"/>
              </a:rPr>
              <a:t>PART 02</a:t>
            </a:r>
            <a:endParaRPr lang="zh-CN" altLang="en-US" sz="2400" dirty="0">
              <a:solidFill>
                <a:srgbClr val="FB6913"/>
              </a:solidFill>
              <a:effectLst>
                <a:outerShdw blurRad="38100" dist="38100" dir="2700000" algn="tl">
                  <a:srgbClr val="000000">
                    <a:alpha val="25000"/>
                  </a:srgbClr>
                </a:outerShdw>
              </a:effectLst>
              <a:cs typeface="+mn-ea"/>
              <a:sym typeface="+mn-lt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682650" y="3845920"/>
            <a:ext cx="185980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altLang="zh-CN" sz="6000" dirty="0">
                <a:gradFill>
                  <a:gsLst>
                    <a:gs pos="0">
                      <a:schemeClr val="bg1">
                        <a:alpha val="10000"/>
                      </a:schemeClr>
                    </a:gs>
                    <a:gs pos="83000">
                      <a:schemeClr val="bg1">
                        <a:alpha val="0"/>
                      </a:schemeClr>
                    </a:gs>
                  </a:gsLst>
                  <a:lin ang="5400000" scaled="1"/>
                </a:gradFill>
                <a:cs typeface="+mn-ea"/>
                <a:sym typeface="+mn-lt"/>
              </a:rPr>
              <a:t>ONE</a:t>
            </a:r>
            <a:endParaRPr lang="zh-CN" altLang="en-US" sz="6000" dirty="0">
              <a:gradFill>
                <a:gsLst>
                  <a:gs pos="0">
                    <a:schemeClr val="bg1">
                      <a:alpha val="10000"/>
                    </a:schemeClr>
                  </a:gs>
                  <a:gs pos="83000">
                    <a:schemeClr val="bg1">
                      <a:alpha val="0"/>
                    </a:schemeClr>
                  </a:gs>
                </a:gsLst>
                <a:lin ang="5400000" scaled="1"/>
              </a:gradFill>
              <a:cs typeface="+mn-ea"/>
              <a:sym typeface="+mn-lt"/>
            </a:endParaRPr>
          </a:p>
        </p:txBody>
      </p:sp>
      <p:sp>
        <p:nvSpPr>
          <p:cNvPr id="24" name="任意多边形 23"/>
          <p:cNvSpPr/>
          <p:nvPr/>
        </p:nvSpPr>
        <p:spPr>
          <a:xfrm rot="5400000">
            <a:off x="2028504" y="2050127"/>
            <a:ext cx="2577240" cy="2857535"/>
          </a:xfrm>
          <a:custGeom>
            <a:avLst/>
            <a:gdLst>
              <a:gd name="connsiteX0" fmla="*/ 0 w 2577240"/>
              <a:gd name="connsiteY0" fmla="*/ 2857534 h 2857534"/>
              <a:gd name="connsiteX1" fmla="*/ 0 w 2577240"/>
              <a:gd name="connsiteY1" fmla="*/ 176067 h 2857534"/>
              <a:gd name="connsiteX2" fmla="*/ 1101621 w 2577240"/>
              <a:gd name="connsiteY2" fmla="*/ 176067 h 2857534"/>
              <a:gd name="connsiteX3" fmla="*/ 1288622 w 2577240"/>
              <a:gd name="connsiteY3" fmla="*/ 0 h 2857534"/>
              <a:gd name="connsiteX4" fmla="*/ 1475624 w 2577240"/>
              <a:gd name="connsiteY4" fmla="*/ 176067 h 2857534"/>
              <a:gd name="connsiteX5" fmla="*/ 2577240 w 2577240"/>
              <a:gd name="connsiteY5" fmla="*/ 176067 h 2857534"/>
              <a:gd name="connsiteX6" fmla="*/ 2577240 w 2577240"/>
              <a:gd name="connsiteY6" fmla="*/ 2857534 h 28575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77240" h="2857534">
                <a:moveTo>
                  <a:pt x="0" y="2857534"/>
                </a:moveTo>
                <a:lnTo>
                  <a:pt x="0" y="176067"/>
                </a:lnTo>
                <a:lnTo>
                  <a:pt x="1101621" y="176067"/>
                </a:lnTo>
                <a:lnTo>
                  <a:pt x="1288622" y="0"/>
                </a:lnTo>
                <a:lnTo>
                  <a:pt x="1475624" y="176067"/>
                </a:lnTo>
                <a:lnTo>
                  <a:pt x="2577240" y="176067"/>
                </a:lnTo>
                <a:lnTo>
                  <a:pt x="2577240" y="2857534"/>
                </a:lnTo>
                <a:close/>
              </a:path>
            </a:pathLst>
          </a:custGeom>
          <a:blipFill dpi="0" rotWithShape="0">
            <a:blip r:embed="rId5" cstate="screen"/>
            <a:srcRect/>
            <a:stretch>
              <a:fillRect/>
            </a:stretch>
          </a:blipFill>
          <a:ln>
            <a:noFill/>
          </a:ln>
          <a:effectLst>
            <a:outerShdw blurRad="190500" dist="635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1350" dirty="0">
                <a:cs typeface="+mn-ea"/>
                <a:sym typeface="+mn-lt"/>
              </a:rPr>
              <a:t>5</a:t>
            </a:r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888359" y="4764839"/>
            <a:ext cx="8546255" cy="76292"/>
          </a:xfrm>
          <a:prstGeom prst="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>
              <a:cs typeface="+mn-ea"/>
              <a:sym typeface="+mn-lt"/>
            </a:endParaRPr>
          </a:p>
        </p:txBody>
      </p:sp>
      <p:sp>
        <p:nvSpPr>
          <p:cNvPr id="27" name="椭圆 26"/>
          <p:cNvSpPr/>
          <p:nvPr/>
        </p:nvSpPr>
        <p:spPr>
          <a:xfrm>
            <a:off x="9093265" y="706765"/>
            <a:ext cx="122043" cy="122043"/>
          </a:xfrm>
          <a:prstGeom prst="ellipse">
            <a:avLst/>
          </a:prstGeom>
          <a:solidFill>
            <a:srgbClr val="0233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28" name="椭圆 27"/>
          <p:cNvSpPr/>
          <p:nvPr/>
        </p:nvSpPr>
        <p:spPr>
          <a:xfrm>
            <a:off x="9298197" y="706765"/>
            <a:ext cx="122043" cy="122043"/>
          </a:xfrm>
          <a:prstGeom prst="ellipse">
            <a:avLst/>
          </a:prstGeom>
          <a:solidFill>
            <a:srgbClr val="FB6913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sp>
        <p:nvSpPr>
          <p:cNvPr id="44" name="椭圆 43"/>
          <p:cNvSpPr/>
          <p:nvPr/>
        </p:nvSpPr>
        <p:spPr>
          <a:xfrm>
            <a:off x="9503131" y="706765"/>
            <a:ext cx="122043" cy="122043"/>
          </a:xfrm>
          <a:prstGeom prst="ellipse">
            <a:avLst/>
          </a:prstGeom>
          <a:solidFill>
            <a:srgbClr val="A38559">
              <a:alpha val="2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 dirty="0">
              <a:cs typeface="+mn-ea"/>
              <a:sym typeface="+mn-lt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579789F-2659-A88F-3562-7A9C6D88EBB0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0"/>
          <a:stretch>
            <a:fillRect/>
          </a:stretch>
        </p:blipFill>
        <p:spPr>
          <a:xfrm>
            <a:off x="9895839" y="453058"/>
            <a:ext cx="1620520" cy="60626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85138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12D1C404-4A49-4E89-A269-4057CD9D8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094"/>
          <a:stretch/>
        </p:blipFill>
        <p:spPr>
          <a:xfrm>
            <a:off x="478173" y="865288"/>
            <a:ext cx="11148968" cy="2716811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604D4355-B369-45F8-8394-9AEC8BFA7B30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一、实验课表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3FE33A48-01CA-4470-8A90-36A12D7205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174" y="3955656"/>
            <a:ext cx="11148968" cy="2476895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92D317A-72D1-4461-8292-3BA948D98698}"/>
              </a:ext>
            </a:extLst>
          </p:cNvPr>
          <p:cNvSpPr/>
          <p:nvPr/>
        </p:nvSpPr>
        <p:spPr>
          <a:xfrm>
            <a:off x="897938" y="4581580"/>
            <a:ext cx="586913" cy="208533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80116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E8420F6D-A770-4EF2-9630-8C1D584653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394" y="888531"/>
            <a:ext cx="11355471" cy="5235432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F09CFDD2-A214-4789-8BA7-C4ACA2DA8498}"/>
              </a:ext>
            </a:extLst>
          </p:cNvPr>
          <p:cNvSpPr/>
          <p:nvPr/>
        </p:nvSpPr>
        <p:spPr>
          <a:xfrm>
            <a:off x="897938" y="1695768"/>
            <a:ext cx="595619" cy="24208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FE2605C-06BE-4D7F-A2A5-20947F3604D6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课件学习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EB67467F-69AF-4BA6-8BD1-4F47663AB6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8940" y="2950376"/>
            <a:ext cx="9525485" cy="3574563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35DE785-DB62-485C-AC61-BE9CF0C69954}"/>
              </a:ext>
            </a:extLst>
          </p:cNvPr>
          <p:cNvSpPr/>
          <p:nvPr/>
        </p:nvSpPr>
        <p:spPr>
          <a:xfrm>
            <a:off x="10731234" y="2041115"/>
            <a:ext cx="595619" cy="20713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3D9C5D9E-F497-489C-B09B-D7C1C1C77181}"/>
              </a:ext>
            </a:extLst>
          </p:cNvPr>
          <p:cNvCxnSpPr>
            <a:cxnSpLocks/>
          </p:cNvCxnSpPr>
          <p:nvPr/>
        </p:nvCxnSpPr>
        <p:spPr>
          <a:xfrm>
            <a:off x="8774884" y="1375794"/>
            <a:ext cx="1883328" cy="644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>
            <a:extLst>
              <a:ext uri="{FF2B5EF4-FFF2-40B4-BE49-F238E27FC236}">
                <a16:creationId xmlns:a16="http://schemas.microsoft.com/office/drawing/2014/main" id="{D4B8A3D3-30F7-4EB2-99F1-616644004E61}"/>
              </a:ext>
            </a:extLst>
          </p:cNvPr>
          <p:cNvCxnSpPr>
            <a:cxnSpLocks/>
          </p:cNvCxnSpPr>
          <p:nvPr/>
        </p:nvCxnSpPr>
        <p:spPr>
          <a:xfrm>
            <a:off x="6096000" y="4100629"/>
            <a:ext cx="1311479" cy="442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9">
            <a:extLst>
              <a:ext uri="{FF2B5EF4-FFF2-40B4-BE49-F238E27FC236}">
                <a16:creationId xmlns:a16="http://schemas.microsoft.com/office/drawing/2014/main" id="{85E7A2A7-1AAF-41F6-A513-2623DD4D3758}"/>
              </a:ext>
            </a:extLst>
          </p:cNvPr>
          <p:cNvSpPr txBox="1"/>
          <p:nvPr/>
        </p:nvSpPr>
        <p:spPr>
          <a:xfrm>
            <a:off x="4587153" y="3915963"/>
            <a:ext cx="18955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rgbClr val="FF0000"/>
                </a:solidFill>
              </a:rPr>
              <a:t>可预览和下载</a:t>
            </a:r>
          </a:p>
        </p:txBody>
      </p:sp>
      <p:cxnSp>
        <p:nvCxnSpPr>
          <p:cNvPr id="13" name="直接箭头连接符 12">
            <a:extLst>
              <a:ext uri="{FF2B5EF4-FFF2-40B4-BE49-F238E27FC236}">
                <a16:creationId xmlns:a16="http://schemas.microsoft.com/office/drawing/2014/main" id="{54B22FC6-4B16-4EB3-BF27-6705A7B718BE}"/>
              </a:ext>
            </a:extLst>
          </p:cNvPr>
          <p:cNvCxnSpPr>
            <a:cxnSpLocks/>
          </p:cNvCxnSpPr>
          <p:nvPr/>
        </p:nvCxnSpPr>
        <p:spPr>
          <a:xfrm flipV="1">
            <a:off x="6139129" y="3428946"/>
            <a:ext cx="2728034" cy="52431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10558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id="{1F27CB9A-855D-4CAD-8335-A812F9B4232D}"/>
              </a:ext>
            </a:extLst>
          </p:cNvPr>
          <p:cNvSpPr/>
          <p:nvPr/>
        </p:nvSpPr>
        <p:spPr>
          <a:xfrm>
            <a:off x="11065079" y="1758537"/>
            <a:ext cx="612396" cy="207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E295007C-E9EA-436D-B593-68E388F0B45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7079" y="2872873"/>
            <a:ext cx="11376656" cy="1282142"/>
          </a:xfrm>
          <a:prstGeom prst="rect">
            <a:avLst/>
          </a:prstGeom>
          <a:ln>
            <a:solidFill>
              <a:srgbClr val="99BFF0"/>
            </a:solidFill>
          </a:ln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26634CF3-253C-427A-ABE9-D503D64622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4538" y="3714741"/>
            <a:ext cx="5958979" cy="286325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33B0DA79-9B6D-4C5D-8118-A93E3D642621}"/>
              </a:ext>
            </a:extLst>
          </p:cNvPr>
          <p:cNvSpPr/>
          <p:nvPr/>
        </p:nvSpPr>
        <p:spPr>
          <a:xfrm>
            <a:off x="9247462" y="3703748"/>
            <a:ext cx="696287" cy="316684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4E34DFC9-CB1C-4FE1-BDDC-F5F6FC1F3727}"/>
              </a:ext>
            </a:extLst>
          </p:cNvPr>
          <p:cNvSpPr/>
          <p:nvPr/>
        </p:nvSpPr>
        <p:spPr>
          <a:xfrm>
            <a:off x="5445270" y="5940804"/>
            <a:ext cx="970327" cy="37610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9E99EC5-997E-4A6D-9E4F-842908DDB1D8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8AAEFF21-7EDB-441E-8203-92962098DC2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65376"/>
          <a:stretch/>
        </p:blipFill>
        <p:spPr>
          <a:xfrm>
            <a:off x="418264" y="980871"/>
            <a:ext cx="11355471" cy="1812724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id="{0E89C5F4-8F6A-437F-8DF5-E1528995EE1F}"/>
              </a:ext>
            </a:extLst>
          </p:cNvPr>
          <p:cNvSpPr/>
          <p:nvPr/>
        </p:nvSpPr>
        <p:spPr>
          <a:xfrm>
            <a:off x="10674990" y="2249608"/>
            <a:ext cx="612397" cy="20734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12" name="直接箭头连接符 11">
            <a:extLst>
              <a:ext uri="{FF2B5EF4-FFF2-40B4-BE49-F238E27FC236}">
                <a16:creationId xmlns:a16="http://schemas.microsoft.com/office/drawing/2014/main" id="{340DDAE9-1DAE-4D8C-B71B-1537AB3C118A}"/>
              </a:ext>
            </a:extLst>
          </p:cNvPr>
          <p:cNvCxnSpPr>
            <a:cxnSpLocks/>
          </p:cNvCxnSpPr>
          <p:nvPr/>
        </p:nvCxnSpPr>
        <p:spPr>
          <a:xfrm>
            <a:off x="8791662" y="1600447"/>
            <a:ext cx="1883328" cy="64476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箭头连接符 13">
            <a:extLst>
              <a:ext uri="{FF2B5EF4-FFF2-40B4-BE49-F238E27FC236}">
                <a16:creationId xmlns:a16="http://schemas.microsoft.com/office/drawing/2014/main" id="{C227E48A-0108-4D7B-B1C6-02838EFC3FEE}"/>
              </a:ext>
            </a:extLst>
          </p:cNvPr>
          <p:cNvCxnSpPr>
            <a:cxnSpLocks/>
          </p:cNvCxnSpPr>
          <p:nvPr/>
        </p:nvCxnSpPr>
        <p:spPr>
          <a:xfrm>
            <a:off x="8061820" y="3276323"/>
            <a:ext cx="1185642" cy="438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箭头连接符 15">
            <a:extLst>
              <a:ext uri="{FF2B5EF4-FFF2-40B4-BE49-F238E27FC236}">
                <a16:creationId xmlns:a16="http://schemas.microsoft.com/office/drawing/2014/main" id="{5AD20573-7457-4798-A2CD-5E2E28728B8D}"/>
              </a:ext>
            </a:extLst>
          </p:cNvPr>
          <p:cNvCxnSpPr>
            <a:cxnSpLocks/>
          </p:cNvCxnSpPr>
          <p:nvPr/>
        </p:nvCxnSpPr>
        <p:spPr>
          <a:xfrm>
            <a:off x="4506286" y="5438711"/>
            <a:ext cx="1185642" cy="438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>
            <a:extLst>
              <a:ext uri="{FF2B5EF4-FFF2-40B4-BE49-F238E27FC236}">
                <a16:creationId xmlns:a16="http://schemas.microsoft.com/office/drawing/2014/main" id="{3F87E92C-9A77-49AD-825B-3E74B903437A}"/>
              </a:ext>
            </a:extLst>
          </p:cNvPr>
          <p:cNvSpPr txBox="1"/>
          <p:nvPr/>
        </p:nvSpPr>
        <p:spPr>
          <a:xfrm>
            <a:off x="7731514" y="2958593"/>
            <a:ext cx="6606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397188D-118F-4D51-A750-8CDC14038EAB}"/>
              </a:ext>
            </a:extLst>
          </p:cNvPr>
          <p:cNvSpPr txBox="1"/>
          <p:nvPr/>
        </p:nvSpPr>
        <p:spPr>
          <a:xfrm>
            <a:off x="4104671" y="5069379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选择文件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F173FB19-F417-4A7F-A14E-0D55CACC0621}"/>
              </a:ext>
            </a:extLst>
          </p:cNvPr>
          <p:cNvSpPr txBox="1"/>
          <p:nvPr/>
        </p:nvSpPr>
        <p:spPr>
          <a:xfrm>
            <a:off x="3759270" y="6208664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21" name="直接箭头连接符 20">
            <a:extLst>
              <a:ext uri="{FF2B5EF4-FFF2-40B4-BE49-F238E27FC236}">
                <a16:creationId xmlns:a16="http://schemas.microsoft.com/office/drawing/2014/main" id="{96F29880-C44C-41EE-989C-4DB0710C562A}"/>
              </a:ext>
            </a:extLst>
          </p:cNvPr>
          <p:cNvCxnSpPr>
            <a:cxnSpLocks/>
          </p:cNvCxnSpPr>
          <p:nvPr/>
        </p:nvCxnSpPr>
        <p:spPr>
          <a:xfrm>
            <a:off x="4506286" y="6460527"/>
            <a:ext cx="1062313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5220277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D79C37B-C65A-4DEB-80C7-04B5645DD8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006" y="938542"/>
            <a:ext cx="11384346" cy="5202199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53D1D99-2D53-4D9F-A701-EA7BDA5E7A13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作业报告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矩形: 圆角 4">
            <a:extLst>
              <a:ext uri="{FF2B5EF4-FFF2-40B4-BE49-F238E27FC236}">
                <a16:creationId xmlns:a16="http://schemas.microsoft.com/office/drawing/2014/main" id="{4EC9175D-F125-444C-B5AD-3915C62A502D}"/>
              </a:ext>
            </a:extLst>
          </p:cNvPr>
          <p:cNvSpPr/>
          <p:nvPr/>
        </p:nvSpPr>
        <p:spPr>
          <a:xfrm>
            <a:off x="688079" y="4521410"/>
            <a:ext cx="3506416" cy="406265"/>
          </a:xfrm>
          <a:prstGeom prst="roundRect">
            <a:avLst/>
          </a:prstGeom>
          <a:solidFill>
            <a:srgbClr val="FB691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080B525-0C0D-4B74-9996-4F38CC2926E8}"/>
              </a:ext>
            </a:extLst>
          </p:cNvPr>
          <p:cNvSpPr txBox="1"/>
          <p:nvPr/>
        </p:nvSpPr>
        <p:spPr>
          <a:xfrm>
            <a:off x="813913" y="4558343"/>
            <a:ext cx="3254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Wingdings 2" panose="05020102010507070707" pitchFamily="18" charset="2"/>
              </a:rPr>
              <a:t>作业中有附件可预览、下载等</a:t>
            </a:r>
            <a:endParaRPr lang="zh-CN" altLang="en-US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AB883A05-CF94-44D6-AF2D-AFB9161675E3}"/>
              </a:ext>
            </a:extLst>
          </p:cNvPr>
          <p:cNvCxnSpPr>
            <a:cxnSpLocks/>
          </p:cNvCxnSpPr>
          <p:nvPr/>
        </p:nvCxnSpPr>
        <p:spPr>
          <a:xfrm flipV="1">
            <a:off x="1375794" y="3598877"/>
            <a:ext cx="964734" cy="84728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2810123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1BD12148-7517-49CF-83BB-A7334391877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9909" y="967566"/>
            <a:ext cx="11402124" cy="2012139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987284AB-36DE-4A5C-88C8-968B674B4A35}"/>
              </a:ext>
            </a:extLst>
          </p:cNvPr>
          <p:cNvSpPr/>
          <p:nvPr/>
        </p:nvSpPr>
        <p:spPr>
          <a:xfrm>
            <a:off x="10816205" y="2623549"/>
            <a:ext cx="634768" cy="19515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3FB3A243-34E6-4DE5-8656-1F2FB77AD343}"/>
              </a:ext>
            </a:extLst>
          </p:cNvPr>
          <p:cNvCxnSpPr>
            <a:cxnSpLocks/>
          </p:cNvCxnSpPr>
          <p:nvPr/>
        </p:nvCxnSpPr>
        <p:spPr>
          <a:xfrm>
            <a:off x="9555060" y="2140682"/>
            <a:ext cx="1185642" cy="43841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>
            <a:extLst>
              <a:ext uri="{FF2B5EF4-FFF2-40B4-BE49-F238E27FC236}">
                <a16:creationId xmlns:a16="http://schemas.microsoft.com/office/drawing/2014/main" id="{430C691F-A4EF-4C3C-8822-00FBDC9BBEA1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学生评教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22116DB1-FB45-47AC-AF11-BC25CBE7EB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9003" y="3246543"/>
            <a:ext cx="4791599" cy="3360343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D740367-D5E9-4F81-9705-13912C3E87C0}"/>
              </a:ext>
            </a:extLst>
          </p:cNvPr>
          <p:cNvSpPr txBox="1"/>
          <p:nvPr/>
        </p:nvSpPr>
        <p:spPr>
          <a:xfrm>
            <a:off x="9283476" y="1874295"/>
            <a:ext cx="5431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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487F64BC-2001-457C-987A-D14B9522FD26}"/>
              </a:ext>
            </a:extLst>
          </p:cNvPr>
          <p:cNvSpPr txBox="1"/>
          <p:nvPr/>
        </p:nvSpPr>
        <p:spPr>
          <a:xfrm>
            <a:off x="10083225" y="3783489"/>
            <a:ext cx="9650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评分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7D2C845B-18A3-4039-8BAC-58F839F96A3A}"/>
              </a:ext>
            </a:extLst>
          </p:cNvPr>
          <p:cNvCxnSpPr>
            <a:cxnSpLocks/>
          </p:cNvCxnSpPr>
          <p:nvPr/>
        </p:nvCxnSpPr>
        <p:spPr>
          <a:xfrm flipH="1">
            <a:off x="8169818" y="3935431"/>
            <a:ext cx="1883328" cy="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397055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3618166-FA9E-44D0-85BA-E19FFB24743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061" y="898753"/>
            <a:ext cx="11342207" cy="5451713"/>
          </a:xfrm>
          <a:prstGeom prst="rect">
            <a:avLst/>
          </a:prstGeom>
          <a:ln>
            <a:solidFill>
              <a:srgbClr val="99BFF0"/>
            </a:solidFill>
          </a:ln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86961017-1EE3-4D88-99FA-DFC87728E00C}"/>
              </a:ext>
            </a:extLst>
          </p:cNvPr>
          <p:cNvSpPr txBox="1"/>
          <p:nvPr/>
        </p:nvSpPr>
        <p:spPr>
          <a:xfrm>
            <a:off x="897938" y="110549"/>
            <a:ext cx="5517659" cy="377006"/>
          </a:xfrm>
          <a:prstGeom prst="rect">
            <a:avLst/>
          </a:prstGeom>
          <a:noFill/>
        </p:spPr>
        <p:txBody>
          <a:bodyPr wrap="square" lIns="68561" tIns="34280" rIns="68561" bIns="34280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1"/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二、实验教学</a:t>
            </a:r>
            <a:r>
              <a:rPr lang="en-US" altLang="zh-CN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——</a:t>
            </a:r>
            <a:r>
              <a:rPr lang="zh-CN" altLang="en-US" sz="2000" dirty="0">
                <a:solidFill>
                  <a:srgbClr val="FB691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charset="-122"/>
                <a:ea typeface="微软雅黑" panose="020B0503020204020204" charset="-122"/>
              </a:rPr>
              <a:t>学生评教</a:t>
            </a:r>
            <a:endParaRPr lang="zh-CN" altLang="en-US" sz="2000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4DF6CD7D-7BA5-4E2F-9537-BC47A561A07B}"/>
              </a:ext>
            </a:extLst>
          </p:cNvPr>
          <p:cNvSpPr txBox="1"/>
          <p:nvPr/>
        </p:nvSpPr>
        <p:spPr>
          <a:xfrm>
            <a:off x="9328558" y="1644134"/>
            <a:ext cx="13474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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输入评分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5" name="直接箭头连接符 4">
            <a:extLst>
              <a:ext uri="{FF2B5EF4-FFF2-40B4-BE49-F238E27FC236}">
                <a16:creationId xmlns:a16="http://schemas.microsoft.com/office/drawing/2014/main" id="{EC4C8813-08D5-4D80-B56C-B2277690CE8A}"/>
              </a:ext>
            </a:extLst>
          </p:cNvPr>
          <p:cNvCxnSpPr>
            <a:cxnSpLocks/>
          </p:cNvCxnSpPr>
          <p:nvPr/>
        </p:nvCxnSpPr>
        <p:spPr>
          <a:xfrm flipH="1">
            <a:off x="8741331" y="1937857"/>
            <a:ext cx="654339" cy="65633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箭头连接符 9">
            <a:extLst>
              <a:ext uri="{FF2B5EF4-FFF2-40B4-BE49-F238E27FC236}">
                <a16:creationId xmlns:a16="http://schemas.microsoft.com/office/drawing/2014/main" id="{0E9475D4-B600-4F8E-BAC5-1C72CB359DB5}"/>
              </a:ext>
            </a:extLst>
          </p:cNvPr>
          <p:cNvCxnSpPr>
            <a:cxnSpLocks/>
          </p:cNvCxnSpPr>
          <p:nvPr/>
        </p:nvCxnSpPr>
        <p:spPr>
          <a:xfrm flipH="1">
            <a:off x="2323750" y="5578679"/>
            <a:ext cx="2172749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>
            <a:extLst>
              <a:ext uri="{FF2B5EF4-FFF2-40B4-BE49-F238E27FC236}">
                <a16:creationId xmlns:a16="http://schemas.microsoft.com/office/drawing/2014/main" id="{69ADF1F5-F28F-4B71-A862-11FFBF511D57}"/>
              </a:ext>
            </a:extLst>
          </p:cNvPr>
          <p:cNvSpPr txBox="1"/>
          <p:nvPr/>
        </p:nvSpPr>
        <p:spPr>
          <a:xfrm>
            <a:off x="4493730" y="5394013"/>
            <a:ext cx="19178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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输入评价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3E3D4D71-2A8E-4687-B080-6E7039C7A772}"/>
              </a:ext>
            </a:extLst>
          </p:cNvPr>
          <p:cNvSpPr txBox="1"/>
          <p:nvPr/>
        </p:nvSpPr>
        <p:spPr>
          <a:xfrm>
            <a:off x="6753138" y="5578679"/>
            <a:ext cx="1587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sym typeface="Wingdings 2" panose="05020102010507070707" pitchFamily="18" charset="2"/>
              </a:rPr>
              <a:t></a:t>
            </a:r>
            <a:r>
              <a:rPr lang="zh-CN" altLang="en-US" dirty="0">
                <a:solidFill>
                  <a:srgbClr val="FF0000"/>
                </a:solidFill>
                <a:sym typeface="Wingdings 2" panose="05020102010507070707" pitchFamily="18" charset="2"/>
              </a:rPr>
              <a:t>提交</a:t>
            </a:r>
            <a:endParaRPr lang="zh-CN" altLang="en-US" dirty="0">
              <a:solidFill>
                <a:srgbClr val="FF0000"/>
              </a:solidFill>
            </a:endParaRPr>
          </a:p>
        </p:txBody>
      </p:sp>
      <p:cxnSp>
        <p:nvCxnSpPr>
          <p:cNvPr id="15" name="直接箭头连接符 14">
            <a:extLst>
              <a:ext uri="{FF2B5EF4-FFF2-40B4-BE49-F238E27FC236}">
                <a16:creationId xmlns:a16="http://schemas.microsoft.com/office/drawing/2014/main" id="{FD8369BC-CD13-45D3-BAFC-C22E827472A6}"/>
              </a:ext>
            </a:extLst>
          </p:cNvPr>
          <p:cNvCxnSpPr>
            <a:cxnSpLocks/>
          </p:cNvCxnSpPr>
          <p:nvPr/>
        </p:nvCxnSpPr>
        <p:spPr>
          <a:xfrm flipH="1">
            <a:off x="5863905" y="5763345"/>
            <a:ext cx="931178" cy="2599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428CB368-31B5-495E-AE06-DABC706B497A}"/>
              </a:ext>
            </a:extLst>
          </p:cNvPr>
          <p:cNvSpPr/>
          <p:nvPr/>
        </p:nvSpPr>
        <p:spPr>
          <a:xfrm>
            <a:off x="7919206" y="2266022"/>
            <a:ext cx="738233" cy="312799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506871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>
            <a:extLst>
              <a:ext uri="{FF2B5EF4-FFF2-40B4-BE49-F238E27FC236}">
                <a16:creationId xmlns:a16="http://schemas.microsoft.com/office/drawing/2014/main" id="{F0074E5F-61EF-4E3C-9BD1-9775200A2C9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603"/>
          <a:stretch/>
        </p:blipFill>
        <p:spPr>
          <a:xfrm>
            <a:off x="464103" y="364140"/>
            <a:ext cx="11003647" cy="49217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AE89A045-3C53-4F08-BFC9-28E7F8A03225}"/>
              </a:ext>
            </a:extLst>
          </p:cNvPr>
          <p:cNvSpPr txBox="1"/>
          <p:nvPr/>
        </p:nvSpPr>
        <p:spPr>
          <a:xfrm>
            <a:off x="4216811" y="5385864"/>
            <a:ext cx="419163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6600" b="1" dirty="0">
                <a:solidFill>
                  <a:srgbClr val="C00000"/>
                </a:solidFill>
                <a:latin typeface="仿宋" panose="02010609060101010101" pitchFamily="49" charset="-122"/>
                <a:ea typeface="仿宋" panose="02010609060101010101" pitchFamily="49" charset="-122"/>
              </a:rPr>
              <a:t>谢谢！</a:t>
            </a:r>
            <a:endParaRPr lang="en-US" altLang="zh-CN" sz="6600" b="1" dirty="0">
              <a:solidFill>
                <a:srgbClr val="C00000"/>
              </a:solidFill>
              <a:latin typeface="仿宋" panose="02010609060101010101" pitchFamily="49" charset="-122"/>
              <a:ea typeface="仿宋" panose="02010609060101010101" pitchFamily="49" charset="-122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C84D7D62-38FB-4171-9C99-F8D45990200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931"/>
          <a:stretch>
            <a:fillRect/>
          </a:stretch>
        </p:blipFill>
        <p:spPr>
          <a:xfrm>
            <a:off x="6686556" y="5593572"/>
            <a:ext cx="974114" cy="69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96271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CALSLIDEID" val="1788094150371163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LOCALSLIDEID" val="1788094150371163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2011</TotalTime>
  <Words>958</Words>
  <Application>Microsoft Office PowerPoint</Application>
  <PresentationFormat>宽屏</PresentationFormat>
  <Paragraphs>136</Paragraphs>
  <Slides>43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1" baseType="lpstr">
      <vt:lpstr>等线</vt:lpstr>
      <vt:lpstr>等线 Light</vt:lpstr>
      <vt:lpstr>仿宋</vt:lpstr>
      <vt:lpstr>微软雅黑</vt:lpstr>
      <vt:lpstr>字魂105号-简雅黑</vt:lpstr>
      <vt:lpstr>Arial</vt:lpstr>
      <vt:lpstr>Wingdings 2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Liyf</dc:creator>
  <cp:lastModifiedBy>Liyf</cp:lastModifiedBy>
  <cp:revision>109</cp:revision>
  <dcterms:created xsi:type="dcterms:W3CDTF">2026-07-07T03:09:31Z</dcterms:created>
  <dcterms:modified xsi:type="dcterms:W3CDTF">2026-09-28T07:30:02Z</dcterms:modified>
</cp:coreProperties>
</file>