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63D1"/>
    <a:srgbClr val="EA0000"/>
    <a:srgbClr val="CC0000"/>
    <a:srgbClr val="F23F2C"/>
    <a:srgbClr val="FF9999"/>
    <a:srgbClr val="FFFFFF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浅色样式 1 - 强调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25" autoAdjust="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1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5F72-AEFB-49BD-99DD-946C6A7D3592}" type="datetimeFigureOut">
              <a:rPr lang="zh-CN" altLang="en-US" smtClean="0"/>
              <a:t>2026-9-24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F9204-C51F-4243-9618-15B6440167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717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1F9204-C51F-4243-9618-15B64401678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4658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1F9204-C51F-4243-9618-15B64401678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5968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1F9204-C51F-4243-9618-15B64401678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114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1F9204-C51F-4243-9618-15B64401678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969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1F9204-C51F-4243-9618-15B64401678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519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1F9204-C51F-4243-9618-15B64401678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913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1F9204-C51F-4243-9618-15B64401678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1064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1F9204-C51F-4243-9618-15B64401678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890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1F9204-C51F-4243-9618-15B64401678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49320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1F9204-C51F-4243-9618-15B64401678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91130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1F9204-C51F-4243-9618-15B64401678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89649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1F9204-C51F-4243-9618-15B64401678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650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1349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FDA6B-DF0E-4E6C-A4D1-9128A46BA1D0}" type="datetimeFigureOut">
              <a:rPr lang="zh-CN" altLang="en-US" smtClean="0"/>
              <a:t>2026-9-24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40DC9-6331-4819-BFFD-93280F0A3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5185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FDA6B-DF0E-4E6C-A4D1-9128A46BA1D0}" type="datetimeFigureOut">
              <a:rPr lang="zh-CN" altLang="en-US" smtClean="0"/>
              <a:t>2026-9-24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40DC9-6331-4819-BFFD-93280F0A3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429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FDA6B-DF0E-4E6C-A4D1-9128A46BA1D0}" type="datetimeFigureOut">
              <a:rPr lang="zh-CN" altLang="en-US" smtClean="0"/>
              <a:t>2026-9-24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40DC9-6331-4819-BFFD-93280F0A3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715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FDA6B-DF0E-4E6C-A4D1-9128A46BA1D0}" type="datetimeFigureOut">
              <a:rPr lang="zh-CN" altLang="en-US" smtClean="0"/>
              <a:t>2026-9-24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40DC9-6331-4819-BFFD-93280F0A3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802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FDA6B-DF0E-4E6C-A4D1-9128A46BA1D0}" type="datetimeFigureOut">
              <a:rPr lang="zh-CN" altLang="en-US" smtClean="0"/>
              <a:t>2026-9-24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40DC9-6331-4819-BFFD-93280F0A3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91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FDA6B-DF0E-4E6C-A4D1-9128A46BA1D0}" type="datetimeFigureOut">
              <a:rPr lang="zh-CN" altLang="en-US" smtClean="0"/>
              <a:t>2026-9-24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40DC9-6331-4819-BFFD-93280F0A3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594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FDA6B-DF0E-4E6C-A4D1-9128A46BA1D0}" type="datetimeFigureOut">
              <a:rPr lang="zh-CN" altLang="en-US" smtClean="0"/>
              <a:t>2026-9-24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40DC9-6331-4819-BFFD-93280F0A3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613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FDA6B-DF0E-4E6C-A4D1-9128A46BA1D0}" type="datetimeFigureOut">
              <a:rPr lang="zh-CN" altLang="en-US" smtClean="0"/>
              <a:t>2026-9-24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40DC9-6331-4819-BFFD-93280F0A3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937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FDA6B-DF0E-4E6C-A4D1-9128A46BA1D0}" type="datetimeFigureOut">
              <a:rPr lang="zh-CN" altLang="en-US" smtClean="0"/>
              <a:t>2026-9-24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40DC9-6331-4819-BFFD-93280F0A3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5896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FDA6B-DF0E-4E6C-A4D1-9128A46BA1D0}" type="datetimeFigureOut">
              <a:rPr lang="zh-CN" altLang="en-US" smtClean="0"/>
              <a:t>2026-9-24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40DC9-6331-4819-BFFD-93280F0A3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555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FDA6B-DF0E-4E6C-A4D1-9128A46BA1D0}" type="datetimeFigureOut">
              <a:rPr lang="zh-CN" altLang="en-US" smtClean="0"/>
              <a:t>2026-9-24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40DC9-6331-4819-BFFD-93280F0A3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32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tms.scau.edu.cn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tms.scau.edu.cn/" TargetMode="Externa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tms.scau.edu.cn/" TargetMode="Externa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2244436"/>
            <a:ext cx="12192000" cy="461356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48" y="1999129"/>
            <a:ext cx="11071409" cy="485887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46848" y="833682"/>
            <a:ext cx="1146980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chemeClr val="accent1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低值易耗品申购、审批、验收及出库操作指南</a:t>
            </a:r>
          </a:p>
        </p:txBody>
      </p:sp>
    </p:spTree>
    <p:extLst>
      <p:ext uri="{BB962C8B-B14F-4D97-AF65-F5344CB8AC3E}">
        <p14:creationId xmlns:p14="http://schemas.microsoft.com/office/powerpoint/2010/main" val="328238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9F3C204-C37D-439C-B9FE-FFE7A9E65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647" y="1855461"/>
            <a:ext cx="10470776" cy="495379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5747E91-0836-4D0E-B336-808C19055B5E}"/>
              </a:ext>
            </a:extLst>
          </p:cNvPr>
          <p:cNvSpPr/>
          <p:nvPr/>
        </p:nvSpPr>
        <p:spPr>
          <a:xfrm>
            <a:off x="-1" y="183915"/>
            <a:ext cx="2232213" cy="6747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低值易耗品申购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5B8AD88-B7D6-4319-8731-38B951FECA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050" y="137359"/>
            <a:ext cx="866186" cy="76781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B22E043-6623-4B4C-B498-164D1DF3F718}"/>
              </a:ext>
            </a:extLst>
          </p:cNvPr>
          <p:cNvSpPr txBox="1"/>
          <p:nvPr/>
        </p:nvSpPr>
        <p:spPr>
          <a:xfrm>
            <a:off x="813836" y="975871"/>
            <a:ext cx="10984097" cy="793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/>
              <a:t>1.</a:t>
            </a:r>
            <a:r>
              <a:rPr lang="zh-CN" altLang="en-US" sz="1600" dirty="0"/>
              <a:t>各教学部</a:t>
            </a:r>
            <a:r>
              <a:rPr lang="en-US" altLang="zh-CN" sz="1600" dirty="0"/>
              <a:t>/</a:t>
            </a:r>
            <a:r>
              <a:rPr lang="zh-CN" altLang="en-US" sz="1600" dirty="0"/>
              <a:t>实验室的低值易耗品管理员在浏览器中输入</a:t>
            </a:r>
            <a:r>
              <a:rPr lang="en-US" altLang="zh-CN" sz="1600" dirty="0">
                <a:hlinkClick r:id="rId4"/>
              </a:rPr>
              <a:t>http://tms.scau.edu.cn</a:t>
            </a:r>
            <a:r>
              <a:rPr lang="zh-CN" altLang="en-US" sz="1600" dirty="0"/>
              <a:t>，输入账号、密码、验证码登录系统，默认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zh-CN" altLang="en-US" sz="1600" dirty="0"/>
              <a:t>账号、密码为工号；</a:t>
            </a:r>
          </a:p>
        </p:txBody>
      </p:sp>
    </p:spTree>
    <p:extLst>
      <p:ext uri="{BB962C8B-B14F-4D97-AF65-F5344CB8AC3E}">
        <p14:creationId xmlns:p14="http://schemas.microsoft.com/office/powerpoint/2010/main" val="872361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5747E91-0836-4D0E-B336-808C19055B5E}"/>
              </a:ext>
            </a:extLst>
          </p:cNvPr>
          <p:cNvSpPr/>
          <p:nvPr/>
        </p:nvSpPr>
        <p:spPr>
          <a:xfrm>
            <a:off x="-1" y="183915"/>
            <a:ext cx="2232213" cy="6747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低值易耗品申购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5B8AD88-B7D6-4319-8731-38B951FECA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050" y="137359"/>
            <a:ext cx="866186" cy="76781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B22E043-6623-4B4C-B498-164D1DF3F718}"/>
              </a:ext>
            </a:extLst>
          </p:cNvPr>
          <p:cNvSpPr txBox="1"/>
          <p:nvPr/>
        </p:nvSpPr>
        <p:spPr>
          <a:xfrm>
            <a:off x="751083" y="1110342"/>
            <a:ext cx="100703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2.</a:t>
            </a:r>
            <a:r>
              <a:rPr lang="zh-CN" altLang="en-US" sz="1600" dirty="0"/>
              <a:t>在左侧菜单栏分别点击“实验耗材</a:t>
            </a:r>
            <a:r>
              <a:rPr lang="en-US" altLang="zh-CN" sz="1600" dirty="0"/>
              <a:t>——</a:t>
            </a:r>
            <a:r>
              <a:rPr lang="zh-CN" altLang="en-US" sz="1600" dirty="0"/>
              <a:t>耗材申购</a:t>
            </a:r>
            <a:r>
              <a:rPr lang="en-US" altLang="zh-CN" sz="1600" dirty="0"/>
              <a:t>——</a:t>
            </a:r>
            <a:r>
              <a:rPr lang="zh-CN" altLang="en-US" sz="1600" dirty="0"/>
              <a:t>各类耗材申购”，会出现申购界面，点击右上角“申购”菜单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C0497C5-42B9-49C8-9482-5347D8A09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083" y="1654064"/>
            <a:ext cx="10700497" cy="4581525"/>
          </a:xfrm>
          <a:prstGeom prst="rect">
            <a:avLst/>
          </a:prstGeom>
          <a:ln w="6350">
            <a:solidFill>
              <a:srgbClr val="3763D1"/>
            </a:solidFill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6A1FC14-1E2F-40F8-B93F-353BC39EDFB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798"/>
          <a:stretch/>
        </p:blipFill>
        <p:spPr>
          <a:xfrm>
            <a:off x="6096000" y="1700620"/>
            <a:ext cx="5334001" cy="453496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BA400D4-F191-4210-952C-F16439BEFA38}"/>
              </a:ext>
            </a:extLst>
          </p:cNvPr>
          <p:cNvSpPr/>
          <p:nvPr/>
        </p:nvSpPr>
        <p:spPr>
          <a:xfrm>
            <a:off x="751083" y="3941064"/>
            <a:ext cx="593085" cy="4663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2B85981D-9450-4968-A90A-E5E94FDD7B78}"/>
              </a:ext>
            </a:extLst>
          </p:cNvPr>
          <p:cNvSpPr/>
          <p:nvPr/>
        </p:nvSpPr>
        <p:spPr>
          <a:xfrm>
            <a:off x="301752" y="4014216"/>
            <a:ext cx="347472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1E8A056D-5C57-43E4-AC3F-334A5D1A2805}"/>
              </a:ext>
            </a:extLst>
          </p:cNvPr>
          <p:cNvSpPr/>
          <p:nvPr/>
        </p:nvSpPr>
        <p:spPr>
          <a:xfrm>
            <a:off x="1884740" y="1877747"/>
            <a:ext cx="347472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E4D1A71C-859D-42E4-B22B-A387B56D6F14}"/>
              </a:ext>
            </a:extLst>
          </p:cNvPr>
          <p:cNvSpPr/>
          <p:nvPr/>
        </p:nvSpPr>
        <p:spPr>
          <a:xfrm>
            <a:off x="4317044" y="2792147"/>
            <a:ext cx="347472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5346ED1A-40F7-4F19-8DAA-B437EE549640}"/>
              </a:ext>
            </a:extLst>
          </p:cNvPr>
          <p:cNvSpPr/>
          <p:nvPr/>
        </p:nvSpPr>
        <p:spPr>
          <a:xfrm>
            <a:off x="10544108" y="2472107"/>
            <a:ext cx="347472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29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5747E91-0836-4D0E-B336-808C19055B5E}"/>
              </a:ext>
            </a:extLst>
          </p:cNvPr>
          <p:cNvSpPr/>
          <p:nvPr/>
        </p:nvSpPr>
        <p:spPr>
          <a:xfrm>
            <a:off x="-1" y="183915"/>
            <a:ext cx="2232213" cy="6747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低值易耗品申购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5B8AD88-B7D6-4319-8731-38B951FECA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050" y="137359"/>
            <a:ext cx="866186" cy="76781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B22E043-6623-4B4C-B498-164D1DF3F718}"/>
              </a:ext>
            </a:extLst>
          </p:cNvPr>
          <p:cNvSpPr txBox="1"/>
          <p:nvPr/>
        </p:nvSpPr>
        <p:spPr>
          <a:xfrm>
            <a:off x="245783" y="986401"/>
            <a:ext cx="11564384" cy="793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/>
              <a:t>3.</a:t>
            </a:r>
            <a:r>
              <a:rPr lang="zh-CN" altLang="en-US" sz="1600" dirty="0"/>
              <a:t>在弹出的申购栏中输入申购原因，点击“选择物品”，在物品编号或名称栏中输入要查询的物品名称，点击查询即可，然后选择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zh-CN" altLang="en-US" sz="1600" dirty="0"/>
              <a:t>需要采购的物品，点击提交；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6CC98FBF-4384-471C-9AFC-DD56C856F9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6536" b="7664"/>
          <a:stretch/>
        </p:blipFill>
        <p:spPr>
          <a:xfrm>
            <a:off x="280189" y="1853025"/>
            <a:ext cx="2842509" cy="4753968"/>
          </a:xfrm>
          <a:prstGeom prst="rect">
            <a:avLst/>
          </a:prstGeom>
          <a:ln>
            <a:solidFill>
              <a:srgbClr val="3763D1"/>
            </a:solidFill>
          </a:ln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7BA4C436-2A10-4AF1-89E3-9D845DD62282}"/>
              </a:ext>
            </a:extLst>
          </p:cNvPr>
          <p:cNvSpPr/>
          <p:nvPr/>
        </p:nvSpPr>
        <p:spPr>
          <a:xfrm>
            <a:off x="383339" y="2072645"/>
            <a:ext cx="1160013" cy="4389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01466AB2-845C-4AB5-BDC5-7FA1111C4D1E}"/>
              </a:ext>
            </a:extLst>
          </p:cNvPr>
          <p:cNvSpPr/>
          <p:nvPr/>
        </p:nvSpPr>
        <p:spPr>
          <a:xfrm>
            <a:off x="1665482" y="2099540"/>
            <a:ext cx="347472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E6AD884-D439-4AF9-8757-28653A5BA69D}"/>
              </a:ext>
            </a:extLst>
          </p:cNvPr>
          <p:cNvSpPr/>
          <p:nvPr/>
        </p:nvSpPr>
        <p:spPr>
          <a:xfrm>
            <a:off x="302848" y="3541067"/>
            <a:ext cx="817741" cy="3316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FCE7CACE-E4E0-4B4F-B402-67C75CA9BA87}"/>
              </a:ext>
            </a:extLst>
          </p:cNvPr>
          <p:cNvSpPr/>
          <p:nvPr/>
        </p:nvSpPr>
        <p:spPr>
          <a:xfrm>
            <a:off x="512065" y="3922525"/>
            <a:ext cx="347472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DF74983-8DC5-4EEC-98A3-B6B0E83A4F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6857" y="1853025"/>
            <a:ext cx="8667239" cy="4753968"/>
          </a:xfrm>
          <a:prstGeom prst="rect">
            <a:avLst/>
          </a:prstGeom>
          <a:ln>
            <a:solidFill>
              <a:srgbClr val="3763D1"/>
            </a:solidFill>
          </a:ln>
        </p:spPr>
      </p:pic>
      <p:sp>
        <p:nvSpPr>
          <p:cNvPr id="24" name="矩形 23">
            <a:extLst>
              <a:ext uri="{FF2B5EF4-FFF2-40B4-BE49-F238E27FC236}">
                <a16:creationId xmlns:a16="http://schemas.microsoft.com/office/drawing/2014/main" id="{8F49E842-D433-48AB-8048-34FA966FF5EA}"/>
              </a:ext>
            </a:extLst>
          </p:cNvPr>
          <p:cNvSpPr/>
          <p:nvPr/>
        </p:nvSpPr>
        <p:spPr>
          <a:xfrm>
            <a:off x="4374778" y="2179863"/>
            <a:ext cx="654422" cy="3316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59B5D037-10C8-4106-B9BF-866E62A310C7}"/>
              </a:ext>
            </a:extLst>
          </p:cNvPr>
          <p:cNvSpPr/>
          <p:nvPr/>
        </p:nvSpPr>
        <p:spPr>
          <a:xfrm>
            <a:off x="4528253" y="1853025"/>
            <a:ext cx="347472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68C7BDC0-CD6C-4465-82D2-0D01D367E27E}"/>
              </a:ext>
            </a:extLst>
          </p:cNvPr>
          <p:cNvSpPr/>
          <p:nvPr/>
        </p:nvSpPr>
        <p:spPr>
          <a:xfrm>
            <a:off x="5882438" y="1835818"/>
            <a:ext cx="347472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76D32CD-74D0-410D-9625-7E75081A393A}"/>
              </a:ext>
            </a:extLst>
          </p:cNvPr>
          <p:cNvSpPr/>
          <p:nvPr/>
        </p:nvSpPr>
        <p:spPr>
          <a:xfrm>
            <a:off x="5804649" y="2155126"/>
            <a:ext cx="505947" cy="3316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0CB78DF8-AA9F-4CA1-B9AF-956BEA6CD8D4}"/>
              </a:ext>
            </a:extLst>
          </p:cNvPr>
          <p:cNvSpPr/>
          <p:nvPr/>
        </p:nvSpPr>
        <p:spPr>
          <a:xfrm>
            <a:off x="3312462" y="3096420"/>
            <a:ext cx="264458" cy="130525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ACAAC405-5D9E-44BC-86D7-BCB6E1838A2A}"/>
              </a:ext>
            </a:extLst>
          </p:cNvPr>
          <p:cNvSpPr/>
          <p:nvPr/>
        </p:nvSpPr>
        <p:spPr>
          <a:xfrm>
            <a:off x="3776280" y="3595313"/>
            <a:ext cx="347472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DC3C13CA-E96A-4EAD-8C4E-4D574E04605B}"/>
              </a:ext>
            </a:extLst>
          </p:cNvPr>
          <p:cNvSpPr/>
          <p:nvPr/>
        </p:nvSpPr>
        <p:spPr>
          <a:xfrm>
            <a:off x="6644986" y="6186113"/>
            <a:ext cx="347472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DAF6D052-F95D-44F1-827C-237E931B7F85}"/>
              </a:ext>
            </a:extLst>
          </p:cNvPr>
          <p:cNvSpPr/>
          <p:nvPr/>
        </p:nvSpPr>
        <p:spPr>
          <a:xfrm>
            <a:off x="7074529" y="6196512"/>
            <a:ext cx="505947" cy="3316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86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5747E91-0836-4D0E-B336-808C19055B5E}"/>
              </a:ext>
            </a:extLst>
          </p:cNvPr>
          <p:cNvSpPr/>
          <p:nvPr/>
        </p:nvSpPr>
        <p:spPr>
          <a:xfrm>
            <a:off x="-1" y="183915"/>
            <a:ext cx="2232213" cy="6747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低值易耗品申购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5B8AD88-B7D6-4319-8731-38B951FECA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050" y="137359"/>
            <a:ext cx="866186" cy="76781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B22E043-6623-4B4C-B498-164D1DF3F718}"/>
              </a:ext>
            </a:extLst>
          </p:cNvPr>
          <p:cNvSpPr txBox="1"/>
          <p:nvPr/>
        </p:nvSpPr>
        <p:spPr>
          <a:xfrm>
            <a:off x="245783" y="986401"/>
            <a:ext cx="10948831" cy="793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/>
              <a:t>4.</a:t>
            </a:r>
            <a:r>
              <a:rPr lang="zh-CN" altLang="en-US" sz="1600" dirty="0"/>
              <a:t>如果申购的实验材料品目较多，可以按照模板导入的形式，点击“模板导入”，下载导入模板，然后按照模板的导入字段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zh-CN" altLang="en-US" sz="1600" dirty="0"/>
              <a:t>填好内容，在选择文件，点击确认即可；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EA0FE9-870D-49FD-95E4-BF59918F32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482" y="1861116"/>
            <a:ext cx="5545202" cy="4634371"/>
          </a:xfrm>
          <a:prstGeom prst="rect">
            <a:avLst/>
          </a:prstGeom>
          <a:ln>
            <a:solidFill>
              <a:srgbClr val="3763D1"/>
            </a:solidFill>
          </a:ln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8005E09F-44FB-4D24-A1E0-9DE54C6F8B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1399" y="1861116"/>
            <a:ext cx="5906837" cy="463437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74981D8E-431F-44C3-A2A3-AC5BE0A99358}"/>
              </a:ext>
            </a:extLst>
          </p:cNvPr>
          <p:cNvSpPr/>
          <p:nvPr/>
        </p:nvSpPr>
        <p:spPr>
          <a:xfrm>
            <a:off x="1252916" y="3366245"/>
            <a:ext cx="441414" cy="3107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F1D2C4F2-A6DF-45EF-A658-4DEDF5AFAE93}"/>
              </a:ext>
            </a:extLst>
          </p:cNvPr>
          <p:cNvSpPr/>
          <p:nvPr/>
        </p:nvSpPr>
        <p:spPr>
          <a:xfrm>
            <a:off x="1735045" y="3046205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64648D6-1CEF-461B-BB36-55F2AFF22A77}"/>
              </a:ext>
            </a:extLst>
          </p:cNvPr>
          <p:cNvSpPr/>
          <p:nvPr/>
        </p:nvSpPr>
        <p:spPr>
          <a:xfrm>
            <a:off x="1676680" y="4871373"/>
            <a:ext cx="196944" cy="2193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4F7C857C-70C2-4001-9CFE-C6146E5F013E}"/>
              </a:ext>
            </a:extLst>
          </p:cNvPr>
          <p:cNvSpPr/>
          <p:nvPr/>
        </p:nvSpPr>
        <p:spPr>
          <a:xfrm>
            <a:off x="1612810" y="4400631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4E49DBD-EC03-4796-A6DE-46E01D901B64}"/>
              </a:ext>
            </a:extLst>
          </p:cNvPr>
          <p:cNvSpPr/>
          <p:nvPr/>
        </p:nvSpPr>
        <p:spPr>
          <a:xfrm>
            <a:off x="5110162" y="5319608"/>
            <a:ext cx="277625" cy="2385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31C5CC18-54B9-4E95-A35E-8F595F10FE41}"/>
              </a:ext>
            </a:extLst>
          </p:cNvPr>
          <p:cNvSpPr/>
          <p:nvPr/>
        </p:nvSpPr>
        <p:spPr>
          <a:xfrm>
            <a:off x="5086632" y="5639346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7505C3A-5000-4E05-960D-88DF505541D9}"/>
              </a:ext>
            </a:extLst>
          </p:cNvPr>
          <p:cNvSpPr/>
          <p:nvPr/>
        </p:nvSpPr>
        <p:spPr>
          <a:xfrm>
            <a:off x="5971398" y="2730998"/>
            <a:ext cx="5835119" cy="22444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AE601956-5F22-493A-A41A-F2B133D379E7}"/>
              </a:ext>
            </a:extLst>
          </p:cNvPr>
          <p:cNvSpPr/>
          <p:nvPr/>
        </p:nvSpPr>
        <p:spPr>
          <a:xfrm>
            <a:off x="8888957" y="5056639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28C87A5-31D7-40AC-9F03-240A6402713B}"/>
              </a:ext>
            </a:extLst>
          </p:cNvPr>
          <p:cNvSpPr/>
          <p:nvPr/>
        </p:nvSpPr>
        <p:spPr>
          <a:xfrm>
            <a:off x="4345739" y="6184765"/>
            <a:ext cx="441414" cy="2429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4E46810C-003C-4AFA-8807-FF1C4FCF07EA}"/>
              </a:ext>
            </a:extLst>
          </p:cNvPr>
          <p:cNvSpPr/>
          <p:nvPr/>
        </p:nvSpPr>
        <p:spPr>
          <a:xfrm>
            <a:off x="4404104" y="5824111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9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5747E91-0836-4D0E-B336-808C19055B5E}"/>
              </a:ext>
            </a:extLst>
          </p:cNvPr>
          <p:cNvSpPr/>
          <p:nvPr/>
        </p:nvSpPr>
        <p:spPr>
          <a:xfrm>
            <a:off x="-1" y="183915"/>
            <a:ext cx="2232213" cy="6747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低值易耗品申购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5B8AD88-B7D6-4319-8731-38B951FECA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050" y="137359"/>
            <a:ext cx="866186" cy="76781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B22E043-6623-4B4C-B498-164D1DF3F718}"/>
              </a:ext>
            </a:extLst>
          </p:cNvPr>
          <p:cNvSpPr txBox="1"/>
          <p:nvPr/>
        </p:nvSpPr>
        <p:spPr>
          <a:xfrm>
            <a:off x="245783" y="986401"/>
            <a:ext cx="9717725" cy="4241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/>
              <a:t>5.</a:t>
            </a:r>
            <a:r>
              <a:rPr lang="zh-CN" altLang="en-US" sz="1600" dirty="0"/>
              <a:t>如果申购的物品系统库里没有，则需新增物品，选择“新增物品”，然后填写具体内容，最后点击新增；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0D16BC2D-C8CE-45E7-9063-66FB0AA1A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953" y="1792941"/>
            <a:ext cx="11904093" cy="488114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FD6D0F89-2283-4B74-9351-364E9EA785EF}"/>
              </a:ext>
            </a:extLst>
          </p:cNvPr>
          <p:cNvSpPr/>
          <p:nvPr/>
        </p:nvSpPr>
        <p:spPr>
          <a:xfrm>
            <a:off x="4587786" y="2142963"/>
            <a:ext cx="441414" cy="3107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B4E3CAB1-CC4E-49A3-9B5C-1B9544907CDD}"/>
              </a:ext>
            </a:extLst>
          </p:cNvPr>
          <p:cNvSpPr/>
          <p:nvPr/>
        </p:nvSpPr>
        <p:spPr>
          <a:xfrm>
            <a:off x="4646151" y="1760578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83916FD-2DB3-463D-8BEC-B472B93C5C51}"/>
              </a:ext>
            </a:extLst>
          </p:cNvPr>
          <p:cNvSpPr/>
          <p:nvPr/>
        </p:nvSpPr>
        <p:spPr>
          <a:xfrm>
            <a:off x="245783" y="3344233"/>
            <a:ext cx="11166288" cy="7884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BC63A722-C64C-4DEE-A597-D3550FB4FFA7}"/>
              </a:ext>
            </a:extLst>
          </p:cNvPr>
          <p:cNvSpPr/>
          <p:nvPr/>
        </p:nvSpPr>
        <p:spPr>
          <a:xfrm>
            <a:off x="5029200" y="2940980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8AF616D-3160-43CA-AFA4-5586234B42F6}"/>
              </a:ext>
            </a:extLst>
          </p:cNvPr>
          <p:cNvSpPr/>
          <p:nvPr/>
        </p:nvSpPr>
        <p:spPr>
          <a:xfrm>
            <a:off x="5441576" y="6213970"/>
            <a:ext cx="654423" cy="3942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9948F672-06E8-40EE-8E74-8D4A3347E751}"/>
              </a:ext>
            </a:extLst>
          </p:cNvPr>
          <p:cNvSpPr/>
          <p:nvPr/>
        </p:nvSpPr>
        <p:spPr>
          <a:xfrm>
            <a:off x="5606445" y="5821425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158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5747E91-0836-4D0E-B336-808C19055B5E}"/>
              </a:ext>
            </a:extLst>
          </p:cNvPr>
          <p:cNvSpPr/>
          <p:nvPr/>
        </p:nvSpPr>
        <p:spPr>
          <a:xfrm>
            <a:off x="-1" y="183915"/>
            <a:ext cx="2232213" cy="6747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低值易耗品申购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5B8AD88-B7D6-4319-8731-38B951FECA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050" y="137359"/>
            <a:ext cx="866186" cy="76781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B22E043-6623-4B4C-B498-164D1DF3F718}"/>
              </a:ext>
            </a:extLst>
          </p:cNvPr>
          <p:cNvSpPr txBox="1"/>
          <p:nvPr/>
        </p:nvSpPr>
        <p:spPr>
          <a:xfrm>
            <a:off x="461328" y="1028936"/>
            <a:ext cx="11416908" cy="4241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/>
              <a:t>6.</a:t>
            </a:r>
            <a:r>
              <a:rPr lang="zh-CN" altLang="en-US" sz="1600" dirty="0"/>
              <a:t>经过以上步骤，选择了具体要采购的耗材，然后填写预算单价及申购数量，点击提交等待教学部长审批以及中心审批即可；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B4A87C4-D0E6-4144-AB85-BC42B27FBE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583" y="1623409"/>
            <a:ext cx="10942833" cy="447323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1B4762CB-AD01-443C-8B8D-A880B9483EDB}"/>
              </a:ext>
            </a:extLst>
          </p:cNvPr>
          <p:cNvSpPr/>
          <p:nvPr/>
        </p:nvSpPr>
        <p:spPr>
          <a:xfrm>
            <a:off x="8146774" y="3704665"/>
            <a:ext cx="584850" cy="7238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C2307D2-0A72-412B-AC48-12CDD2CAA196}"/>
              </a:ext>
            </a:extLst>
          </p:cNvPr>
          <p:cNvSpPr/>
          <p:nvPr/>
        </p:nvSpPr>
        <p:spPr>
          <a:xfrm>
            <a:off x="9088068" y="3704665"/>
            <a:ext cx="584850" cy="7238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C6203F2-D90A-4039-9BB1-B992F0DC6B2E}"/>
              </a:ext>
            </a:extLst>
          </p:cNvPr>
          <p:cNvSpPr/>
          <p:nvPr/>
        </p:nvSpPr>
        <p:spPr>
          <a:xfrm>
            <a:off x="5803574" y="5755341"/>
            <a:ext cx="584850" cy="3413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6B27DD13-0FDF-4DAB-85D2-DADE257E6AC9}"/>
              </a:ext>
            </a:extLst>
          </p:cNvPr>
          <p:cNvSpPr/>
          <p:nvPr/>
        </p:nvSpPr>
        <p:spPr>
          <a:xfrm>
            <a:off x="7790330" y="3906594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A0E08729-D4D6-4276-8630-5ED7C924AD4E}"/>
              </a:ext>
            </a:extLst>
          </p:cNvPr>
          <p:cNvSpPr/>
          <p:nvPr/>
        </p:nvSpPr>
        <p:spPr>
          <a:xfrm>
            <a:off x="9672918" y="3906594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9CF1BF61-E338-42D7-B37E-F5CFAF5C1A54}"/>
              </a:ext>
            </a:extLst>
          </p:cNvPr>
          <p:cNvSpPr/>
          <p:nvPr/>
        </p:nvSpPr>
        <p:spPr>
          <a:xfrm>
            <a:off x="5933657" y="6106944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052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5747E91-0836-4D0E-B336-808C19055B5E}"/>
              </a:ext>
            </a:extLst>
          </p:cNvPr>
          <p:cNvSpPr/>
          <p:nvPr/>
        </p:nvSpPr>
        <p:spPr>
          <a:xfrm>
            <a:off x="-1" y="183915"/>
            <a:ext cx="2770095" cy="6747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低值易耗品教学部长审批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5B8AD88-B7D6-4319-8731-38B951FECA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050" y="137359"/>
            <a:ext cx="866186" cy="767814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1B4762CB-AD01-443C-8B8D-A880B9483EDB}"/>
              </a:ext>
            </a:extLst>
          </p:cNvPr>
          <p:cNvSpPr/>
          <p:nvPr/>
        </p:nvSpPr>
        <p:spPr>
          <a:xfrm>
            <a:off x="8146774" y="3704665"/>
            <a:ext cx="584850" cy="7238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C2307D2-0A72-412B-AC48-12CDD2CAA196}"/>
              </a:ext>
            </a:extLst>
          </p:cNvPr>
          <p:cNvSpPr/>
          <p:nvPr/>
        </p:nvSpPr>
        <p:spPr>
          <a:xfrm>
            <a:off x="9088068" y="3704665"/>
            <a:ext cx="584850" cy="7238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C6203F2-D90A-4039-9BB1-B992F0DC6B2E}"/>
              </a:ext>
            </a:extLst>
          </p:cNvPr>
          <p:cNvSpPr/>
          <p:nvPr/>
        </p:nvSpPr>
        <p:spPr>
          <a:xfrm>
            <a:off x="5803574" y="5755341"/>
            <a:ext cx="584850" cy="3413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6B27DD13-0FDF-4DAB-85D2-DADE257E6AC9}"/>
              </a:ext>
            </a:extLst>
          </p:cNvPr>
          <p:cNvSpPr/>
          <p:nvPr/>
        </p:nvSpPr>
        <p:spPr>
          <a:xfrm>
            <a:off x="7790330" y="3906594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A0E08729-D4D6-4276-8630-5ED7C924AD4E}"/>
              </a:ext>
            </a:extLst>
          </p:cNvPr>
          <p:cNvSpPr/>
          <p:nvPr/>
        </p:nvSpPr>
        <p:spPr>
          <a:xfrm>
            <a:off x="9672918" y="3906594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9CF1BF61-E338-42D7-B37E-F5CFAF5C1A54}"/>
              </a:ext>
            </a:extLst>
          </p:cNvPr>
          <p:cNvSpPr/>
          <p:nvPr/>
        </p:nvSpPr>
        <p:spPr>
          <a:xfrm>
            <a:off x="5933657" y="6106944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D4CBCF8-5BC8-4338-BAB5-C298321E6D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459" y="1654065"/>
            <a:ext cx="10901082" cy="515737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3BDC2AEF-50A2-46F2-9522-CE541583AA50}"/>
              </a:ext>
            </a:extLst>
          </p:cNvPr>
          <p:cNvSpPr txBox="1"/>
          <p:nvPr/>
        </p:nvSpPr>
        <p:spPr>
          <a:xfrm>
            <a:off x="751083" y="1110342"/>
            <a:ext cx="82397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1.</a:t>
            </a:r>
            <a:r>
              <a:rPr lang="zh-CN" altLang="en-US" sz="1600" dirty="0"/>
              <a:t>各教学部长在浏览器中输入</a:t>
            </a:r>
            <a:r>
              <a:rPr lang="en-US" altLang="zh-CN" sz="1600" dirty="0">
                <a:hlinkClick r:id="rId5"/>
              </a:rPr>
              <a:t>http://tms.scau.edu.cn</a:t>
            </a:r>
            <a:r>
              <a:rPr lang="zh-CN" altLang="en-US" sz="1600" dirty="0"/>
              <a:t>，输入账号、密码、验证码登录系统；</a:t>
            </a:r>
          </a:p>
        </p:txBody>
      </p:sp>
    </p:spTree>
    <p:extLst>
      <p:ext uri="{BB962C8B-B14F-4D97-AF65-F5344CB8AC3E}">
        <p14:creationId xmlns:p14="http://schemas.microsoft.com/office/powerpoint/2010/main" val="927522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CFEDC4F-CFE1-484A-83C8-03672EB17F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5351"/>
          <a:stretch/>
        </p:blipFill>
        <p:spPr>
          <a:xfrm>
            <a:off x="604026" y="1788427"/>
            <a:ext cx="10721788" cy="190055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5747E91-0836-4D0E-B336-808C19055B5E}"/>
              </a:ext>
            </a:extLst>
          </p:cNvPr>
          <p:cNvSpPr/>
          <p:nvPr/>
        </p:nvSpPr>
        <p:spPr>
          <a:xfrm>
            <a:off x="-1" y="183915"/>
            <a:ext cx="2770095" cy="6747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低值易耗品教学部长审批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5B8AD88-B7D6-4319-8731-38B951FECA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050" y="137359"/>
            <a:ext cx="866186" cy="767814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1B4762CB-AD01-443C-8B8D-A880B9483EDB}"/>
              </a:ext>
            </a:extLst>
          </p:cNvPr>
          <p:cNvSpPr/>
          <p:nvPr/>
        </p:nvSpPr>
        <p:spPr>
          <a:xfrm>
            <a:off x="1205751" y="2154262"/>
            <a:ext cx="461684" cy="23719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C2307D2-0A72-412B-AC48-12CDD2CAA196}"/>
              </a:ext>
            </a:extLst>
          </p:cNvPr>
          <p:cNvSpPr/>
          <p:nvPr/>
        </p:nvSpPr>
        <p:spPr>
          <a:xfrm>
            <a:off x="10829384" y="2492232"/>
            <a:ext cx="394428" cy="2330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C6203F2-D90A-4039-9BB1-B992F0DC6B2E}"/>
              </a:ext>
            </a:extLst>
          </p:cNvPr>
          <p:cNvSpPr/>
          <p:nvPr/>
        </p:nvSpPr>
        <p:spPr>
          <a:xfrm>
            <a:off x="618586" y="2190122"/>
            <a:ext cx="394427" cy="3413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6B27DD13-0FDF-4DAB-85D2-DADE257E6AC9}"/>
              </a:ext>
            </a:extLst>
          </p:cNvPr>
          <p:cNvSpPr/>
          <p:nvPr/>
        </p:nvSpPr>
        <p:spPr>
          <a:xfrm>
            <a:off x="188260" y="2225982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A0E08729-D4D6-4276-8630-5ED7C924AD4E}"/>
              </a:ext>
            </a:extLst>
          </p:cNvPr>
          <p:cNvSpPr/>
          <p:nvPr/>
        </p:nvSpPr>
        <p:spPr>
          <a:xfrm>
            <a:off x="1697831" y="2157662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9CF1BF61-E338-42D7-B37E-F5CFAF5C1A54}"/>
              </a:ext>
            </a:extLst>
          </p:cNvPr>
          <p:cNvSpPr/>
          <p:nvPr/>
        </p:nvSpPr>
        <p:spPr>
          <a:xfrm>
            <a:off x="10859767" y="2123452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BDC2AEF-50A2-46F2-9522-CE541583AA50}"/>
              </a:ext>
            </a:extLst>
          </p:cNvPr>
          <p:cNvSpPr txBox="1"/>
          <p:nvPr/>
        </p:nvSpPr>
        <p:spPr>
          <a:xfrm>
            <a:off x="639143" y="956089"/>
            <a:ext cx="10948831" cy="793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/>
              <a:t>2.</a:t>
            </a:r>
            <a:r>
              <a:rPr lang="zh-CN" altLang="en-US" sz="1600" dirty="0"/>
              <a:t>点击工作台，然后点击业务审核，在“待我审核”界面点击进入，即可进行审批，点击审核，在审核申请填入审核意见，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zh-CN" altLang="en-US" sz="1600" dirty="0"/>
              <a:t>点击确定即可，审核进行中心审批环节；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33319DD-7195-4F66-A575-7EA4391F5B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026" y="3723600"/>
            <a:ext cx="10721788" cy="8526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9C278AB0-F7CB-4B9F-BA30-8699A60F9D4F}"/>
              </a:ext>
            </a:extLst>
          </p:cNvPr>
          <p:cNvSpPr/>
          <p:nvPr/>
        </p:nvSpPr>
        <p:spPr>
          <a:xfrm>
            <a:off x="1349186" y="3690619"/>
            <a:ext cx="394428" cy="2935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E1E145A3-AD49-4082-9FA2-BCAF48F6DC0C}"/>
              </a:ext>
            </a:extLst>
          </p:cNvPr>
          <p:cNvSpPr/>
          <p:nvPr/>
        </p:nvSpPr>
        <p:spPr>
          <a:xfrm>
            <a:off x="1860173" y="3704664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B66AEC2-6063-4D59-9433-8AC745B50D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026" y="4576292"/>
            <a:ext cx="6515906" cy="226015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3B4711DA-9A7C-49D5-A196-1EE13639822F}"/>
              </a:ext>
            </a:extLst>
          </p:cNvPr>
          <p:cNvSpPr/>
          <p:nvPr/>
        </p:nvSpPr>
        <p:spPr>
          <a:xfrm>
            <a:off x="1060094" y="4742329"/>
            <a:ext cx="289092" cy="2530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F79D7F95-8885-446D-959B-BAD0073EE50D}"/>
              </a:ext>
            </a:extLst>
          </p:cNvPr>
          <p:cNvSpPr/>
          <p:nvPr/>
        </p:nvSpPr>
        <p:spPr>
          <a:xfrm>
            <a:off x="1118342" y="5058966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1C2813E-0858-4E3C-A57F-0E79932888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3053" y="4576254"/>
            <a:ext cx="2128523" cy="226015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220E7E9B-CAF7-46FD-B3CA-9169E2AB5C3A}"/>
              </a:ext>
            </a:extLst>
          </p:cNvPr>
          <p:cNvSpPr/>
          <p:nvPr/>
        </p:nvSpPr>
        <p:spPr>
          <a:xfrm>
            <a:off x="7433999" y="5621126"/>
            <a:ext cx="1315553" cy="85269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D6F5BF37-6C96-47E5-BBC3-60430647EB18}"/>
              </a:ext>
            </a:extLst>
          </p:cNvPr>
          <p:cNvSpPr/>
          <p:nvPr/>
        </p:nvSpPr>
        <p:spPr>
          <a:xfrm>
            <a:off x="8281142" y="5258538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F317AE1-F65C-4828-B02B-5FFA432656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51576" y="4577297"/>
            <a:ext cx="2074238" cy="224117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22B4F31F-F80A-4DA6-9C97-09FDC040BD9A}"/>
              </a:ext>
            </a:extLst>
          </p:cNvPr>
          <p:cNvSpPr/>
          <p:nvPr/>
        </p:nvSpPr>
        <p:spPr>
          <a:xfrm>
            <a:off x="9562522" y="6373906"/>
            <a:ext cx="726173" cy="3240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1630D413-A8E2-47E0-9A99-39F7460C083F}"/>
              </a:ext>
            </a:extLst>
          </p:cNvPr>
          <p:cNvSpPr/>
          <p:nvPr/>
        </p:nvSpPr>
        <p:spPr>
          <a:xfrm>
            <a:off x="9763266" y="6035935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7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808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5747E91-0836-4D0E-B336-808C19055B5E}"/>
              </a:ext>
            </a:extLst>
          </p:cNvPr>
          <p:cNvSpPr/>
          <p:nvPr/>
        </p:nvSpPr>
        <p:spPr>
          <a:xfrm>
            <a:off x="-1" y="183915"/>
            <a:ext cx="2770095" cy="6747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低值易耗品中心审批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5B8AD88-B7D6-4319-8731-38B951FECA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050" y="137359"/>
            <a:ext cx="866186" cy="767814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C219C585-D53E-40F3-AEB5-0162B60C359D}"/>
              </a:ext>
            </a:extLst>
          </p:cNvPr>
          <p:cNvSpPr/>
          <p:nvPr/>
        </p:nvSpPr>
        <p:spPr>
          <a:xfrm>
            <a:off x="8146774" y="3704665"/>
            <a:ext cx="584850" cy="7238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780E46ED-5519-466D-9C40-DF32AC9A65FB}"/>
              </a:ext>
            </a:extLst>
          </p:cNvPr>
          <p:cNvSpPr/>
          <p:nvPr/>
        </p:nvSpPr>
        <p:spPr>
          <a:xfrm>
            <a:off x="9088068" y="3704665"/>
            <a:ext cx="584850" cy="7238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1113E65-2B0C-443A-A505-3824FDAEF1EB}"/>
              </a:ext>
            </a:extLst>
          </p:cNvPr>
          <p:cNvSpPr/>
          <p:nvPr/>
        </p:nvSpPr>
        <p:spPr>
          <a:xfrm>
            <a:off x="5803574" y="5755341"/>
            <a:ext cx="584850" cy="3413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5E9ADFCC-0553-48A2-9CA9-1740EFA0A87A}"/>
              </a:ext>
            </a:extLst>
          </p:cNvPr>
          <p:cNvSpPr/>
          <p:nvPr/>
        </p:nvSpPr>
        <p:spPr>
          <a:xfrm>
            <a:off x="7790330" y="3906594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7056A78D-2512-4CEE-BA9A-A5CDBB248E29}"/>
              </a:ext>
            </a:extLst>
          </p:cNvPr>
          <p:cNvSpPr/>
          <p:nvPr/>
        </p:nvSpPr>
        <p:spPr>
          <a:xfrm>
            <a:off x="9672918" y="3906594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AE4835D9-64EF-4B49-85A5-22EFAB0EB606}"/>
              </a:ext>
            </a:extLst>
          </p:cNvPr>
          <p:cNvSpPr/>
          <p:nvPr/>
        </p:nvSpPr>
        <p:spPr>
          <a:xfrm>
            <a:off x="5933657" y="6106944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C14CB38C-B129-4991-9E1C-B5176A3207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459" y="1654065"/>
            <a:ext cx="10901082" cy="515737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883CA134-55E6-4326-8185-B0EFE6BE8A4A}"/>
              </a:ext>
            </a:extLst>
          </p:cNvPr>
          <p:cNvSpPr txBox="1"/>
          <p:nvPr/>
        </p:nvSpPr>
        <p:spPr>
          <a:xfrm>
            <a:off x="645459" y="1110342"/>
            <a:ext cx="80345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1.</a:t>
            </a:r>
            <a:r>
              <a:rPr lang="zh-CN" altLang="en-US" sz="1600" dirty="0"/>
              <a:t>中心主任在浏览器中输入</a:t>
            </a:r>
            <a:r>
              <a:rPr lang="en-US" altLang="zh-CN" sz="1600" dirty="0">
                <a:hlinkClick r:id="rId5"/>
              </a:rPr>
              <a:t>http://tms.scau.edu.cn</a:t>
            </a:r>
            <a:r>
              <a:rPr lang="zh-CN" altLang="en-US" sz="1600" dirty="0"/>
              <a:t>，输入账号、密码、验证码登录系统；</a:t>
            </a:r>
          </a:p>
        </p:txBody>
      </p:sp>
    </p:spTree>
    <p:extLst>
      <p:ext uri="{BB962C8B-B14F-4D97-AF65-F5344CB8AC3E}">
        <p14:creationId xmlns:p14="http://schemas.microsoft.com/office/powerpoint/2010/main" val="1229857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5747E91-0836-4D0E-B336-808C19055B5E}"/>
              </a:ext>
            </a:extLst>
          </p:cNvPr>
          <p:cNvSpPr/>
          <p:nvPr/>
        </p:nvSpPr>
        <p:spPr>
          <a:xfrm>
            <a:off x="-1" y="183915"/>
            <a:ext cx="2770095" cy="6747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低值易耗品中心审批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5B8AD88-B7D6-4319-8731-38B951FECA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050" y="137359"/>
            <a:ext cx="866186" cy="767814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883CA134-55E6-4326-8185-B0EFE6BE8A4A}"/>
              </a:ext>
            </a:extLst>
          </p:cNvPr>
          <p:cNvSpPr txBox="1"/>
          <p:nvPr/>
        </p:nvSpPr>
        <p:spPr>
          <a:xfrm>
            <a:off x="1627095" y="1028738"/>
            <a:ext cx="82814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2.</a:t>
            </a:r>
            <a:r>
              <a:rPr lang="zh-CN" altLang="en-US" sz="1600" dirty="0"/>
              <a:t>登录后，依次点击“工作台</a:t>
            </a:r>
            <a:r>
              <a:rPr lang="en-US" altLang="zh-CN" sz="1600" dirty="0"/>
              <a:t>——</a:t>
            </a:r>
            <a:r>
              <a:rPr lang="zh-CN" altLang="en-US" sz="1600" dirty="0"/>
              <a:t>业务审核</a:t>
            </a:r>
            <a:r>
              <a:rPr lang="en-US" altLang="zh-CN" sz="1600" dirty="0"/>
              <a:t>——</a:t>
            </a:r>
            <a:r>
              <a:rPr lang="zh-CN" altLang="en-US" sz="1600" dirty="0"/>
              <a:t>审批大厅</a:t>
            </a:r>
            <a:r>
              <a:rPr lang="en-US" altLang="zh-CN" sz="1600" dirty="0"/>
              <a:t>——</a:t>
            </a:r>
            <a:r>
              <a:rPr lang="zh-CN" altLang="en-US" sz="1600" dirty="0"/>
              <a:t>进入</a:t>
            </a:r>
            <a:r>
              <a:rPr lang="en-US" altLang="zh-CN" sz="1600" dirty="0"/>
              <a:t>——</a:t>
            </a:r>
            <a:r>
              <a:rPr lang="zh-CN" altLang="en-US" sz="1600" dirty="0"/>
              <a:t>审核”即可进入审批；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196C3A3-E2EE-4A55-9E61-6C9F087640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095" y="1530018"/>
            <a:ext cx="8549545" cy="248205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4C6E4F12-04E8-4A0E-82BF-B05F12246A1A}"/>
              </a:ext>
            </a:extLst>
          </p:cNvPr>
          <p:cNvSpPr/>
          <p:nvPr/>
        </p:nvSpPr>
        <p:spPr>
          <a:xfrm>
            <a:off x="1665504" y="2038692"/>
            <a:ext cx="288803" cy="3413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736EE9C3-823B-48F0-9397-8CBE94612BB5}"/>
              </a:ext>
            </a:extLst>
          </p:cNvPr>
          <p:cNvSpPr/>
          <p:nvPr/>
        </p:nvSpPr>
        <p:spPr>
          <a:xfrm>
            <a:off x="1230397" y="2049324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9CD4A3A-4B4E-46F7-8023-B929523C9F6D}"/>
              </a:ext>
            </a:extLst>
          </p:cNvPr>
          <p:cNvSpPr/>
          <p:nvPr/>
        </p:nvSpPr>
        <p:spPr>
          <a:xfrm>
            <a:off x="2093067" y="1991501"/>
            <a:ext cx="530850" cy="2854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475D27E0-C15D-423F-8843-37EA247896E0}"/>
              </a:ext>
            </a:extLst>
          </p:cNvPr>
          <p:cNvSpPr/>
          <p:nvPr/>
        </p:nvSpPr>
        <p:spPr>
          <a:xfrm>
            <a:off x="2218171" y="2347980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9116F77-B58D-4D0C-BB8C-A0C0856CE3DC}"/>
              </a:ext>
            </a:extLst>
          </p:cNvPr>
          <p:cNvSpPr/>
          <p:nvPr/>
        </p:nvSpPr>
        <p:spPr>
          <a:xfrm>
            <a:off x="3004381" y="2426107"/>
            <a:ext cx="628876" cy="3413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6AB4B981-7A50-415C-A584-1728AF3623B0}"/>
              </a:ext>
            </a:extLst>
          </p:cNvPr>
          <p:cNvSpPr/>
          <p:nvPr/>
        </p:nvSpPr>
        <p:spPr>
          <a:xfrm>
            <a:off x="3699516" y="2447372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05EFC9C-6E4B-4536-9220-4D5C9EBC241B}"/>
              </a:ext>
            </a:extLst>
          </p:cNvPr>
          <p:cNvSpPr/>
          <p:nvPr/>
        </p:nvSpPr>
        <p:spPr>
          <a:xfrm>
            <a:off x="9770678" y="2341783"/>
            <a:ext cx="405962" cy="3413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2A56CDBC-4096-41ED-B2DC-72EE20230D09}"/>
              </a:ext>
            </a:extLst>
          </p:cNvPr>
          <p:cNvSpPr/>
          <p:nvPr/>
        </p:nvSpPr>
        <p:spPr>
          <a:xfrm>
            <a:off x="9770678" y="1954973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18D7AE1-DC72-4653-B751-3C9BB126B1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7095" y="4093199"/>
            <a:ext cx="5508812" cy="251915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71FC554A-8734-45BE-A810-6B041D4315FC}"/>
              </a:ext>
            </a:extLst>
          </p:cNvPr>
          <p:cNvSpPr/>
          <p:nvPr/>
        </p:nvSpPr>
        <p:spPr>
          <a:xfrm>
            <a:off x="2224214" y="4012078"/>
            <a:ext cx="324684" cy="3200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E28417F9-7B12-4830-AA47-8A45F251F58D}"/>
              </a:ext>
            </a:extLst>
          </p:cNvPr>
          <p:cNvSpPr/>
          <p:nvPr/>
        </p:nvSpPr>
        <p:spPr>
          <a:xfrm>
            <a:off x="2603305" y="4012078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8C67548-BDE0-46C9-B3E6-327DD1CB6C0B}"/>
              </a:ext>
            </a:extLst>
          </p:cNvPr>
          <p:cNvSpPr/>
          <p:nvPr/>
        </p:nvSpPr>
        <p:spPr>
          <a:xfrm>
            <a:off x="2033641" y="4787152"/>
            <a:ext cx="190573" cy="2185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14215B33-87A3-45A5-8DEB-9E1744D4268B}"/>
              </a:ext>
            </a:extLst>
          </p:cNvPr>
          <p:cNvSpPr/>
          <p:nvPr/>
        </p:nvSpPr>
        <p:spPr>
          <a:xfrm>
            <a:off x="2061872" y="5032736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29ECBC6-4D50-42A9-A380-DD82F5C18C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9469" y="4093199"/>
            <a:ext cx="2917171" cy="251915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EB754306-935B-429B-9BEB-A51888AE2741}"/>
              </a:ext>
            </a:extLst>
          </p:cNvPr>
          <p:cNvSpPr/>
          <p:nvPr/>
        </p:nvSpPr>
        <p:spPr>
          <a:xfrm>
            <a:off x="7690371" y="5327982"/>
            <a:ext cx="1794289" cy="7680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59D278B5-BC21-465A-AF46-810B2B00EB32}"/>
              </a:ext>
            </a:extLst>
          </p:cNvPr>
          <p:cNvSpPr/>
          <p:nvPr/>
        </p:nvSpPr>
        <p:spPr>
          <a:xfrm>
            <a:off x="9590878" y="5551971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7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267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5747E91-0836-4D0E-B336-808C19055B5E}"/>
              </a:ext>
            </a:extLst>
          </p:cNvPr>
          <p:cNvSpPr/>
          <p:nvPr/>
        </p:nvSpPr>
        <p:spPr>
          <a:xfrm>
            <a:off x="0" y="183915"/>
            <a:ext cx="2093068" cy="6747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低值易耗品验收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5B8AD88-B7D6-4319-8731-38B951FECA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050" y="137359"/>
            <a:ext cx="866186" cy="767814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883CA134-55E6-4326-8185-B0EFE6BE8A4A}"/>
              </a:ext>
            </a:extLst>
          </p:cNvPr>
          <p:cNvSpPr txBox="1"/>
          <p:nvPr/>
        </p:nvSpPr>
        <p:spPr>
          <a:xfrm>
            <a:off x="408003" y="1187502"/>
            <a:ext cx="11617283" cy="793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/>
              <a:t>1.</a:t>
            </a:r>
            <a:r>
              <a:rPr lang="zh-CN" altLang="en-US" sz="1600" dirty="0"/>
              <a:t>低值易耗品的验收由教学部长完成，首先登录系统，依次点击“实验耗材</a:t>
            </a:r>
            <a:r>
              <a:rPr lang="en-US" altLang="zh-CN" sz="1600" dirty="0"/>
              <a:t>——</a:t>
            </a:r>
            <a:r>
              <a:rPr lang="zh-CN" altLang="en-US" sz="1600" dirty="0"/>
              <a:t>验收入库</a:t>
            </a:r>
            <a:r>
              <a:rPr lang="en-US" altLang="zh-CN" sz="1600" dirty="0"/>
              <a:t>——</a:t>
            </a:r>
            <a:r>
              <a:rPr lang="zh-CN" altLang="en-US" sz="1600" dirty="0"/>
              <a:t>部门验收入库”，在弹出的信息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zh-CN" altLang="en-US" sz="1600" dirty="0"/>
              <a:t>中翻到最后页，找到需要验收的单据，点击“验收”，选择全部物品，填写供应商及存放房间，再点击提交即可完成验收与入库；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0A636D4-1992-4AC4-995F-00BC13448D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003" y="2574272"/>
            <a:ext cx="5010150" cy="280455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9C717FC9-5409-420E-9859-1FFC31FDFA7B}"/>
              </a:ext>
            </a:extLst>
          </p:cNvPr>
          <p:cNvSpPr/>
          <p:nvPr/>
        </p:nvSpPr>
        <p:spPr>
          <a:xfrm>
            <a:off x="473198" y="4916367"/>
            <a:ext cx="423272" cy="3413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F3238689-128C-4475-BB6E-35AA6D2D5C65}"/>
              </a:ext>
            </a:extLst>
          </p:cNvPr>
          <p:cNvSpPr/>
          <p:nvPr/>
        </p:nvSpPr>
        <p:spPr>
          <a:xfrm>
            <a:off x="961665" y="4949807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216C178-951A-4E0A-B648-9A907555BFDE}"/>
              </a:ext>
            </a:extLst>
          </p:cNvPr>
          <p:cNvSpPr/>
          <p:nvPr/>
        </p:nvSpPr>
        <p:spPr>
          <a:xfrm>
            <a:off x="1074712" y="3799573"/>
            <a:ext cx="772017" cy="3413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527A0202-E3FD-4F16-A552-485699B57B27}"/>
              </a:ext>
            </a:extLst>
          </p:cNvPr>
          <p:cNvSpPr/>
          <p:nvPr/>
        </p:nvSpPr>
        <p:spPr>
          <a:xfrm>
            <a:off x="1938818" y="3810205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0C2E9296-5025-47C4-A261-C0F3E6F3A782}"/>
              </a:ext>
            </a:extLst>
          </p:cNvPr>
          <p:cNvSpPr/>
          <p:nvPr/>
        </p:nvSpPr>
        <p:spPr>
          <a:xfrm>
            <a:off x="2769041" y="4406154"/>
            <a:ext cx="1023030" cy="3413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424DFFB3-31D0-4B9D-B714-C7640F8B9788}"/>
              </a:ext>
            </a:extLst>
          </p:cNvPr>
          <p:cNvSpPr/>
          <p:nvPr/>
        </p:nvSpPr>
        <p:spPr>
          <a:xfrm>
            <a:off x="3866230" y="4337772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A05CECC-9DB3-4329-847F-D04A81FE69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2258" y="2574272"/>
            <a:ext cx="6544236" cy="61865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id="{A34E925C-B087-4D54-9241-6460A300C92E}"/>
              </a:ext>
            </a:extLst>
          </p:cNvPr>
          <p:cNvSpPr/>
          <p:nvPr/>
        </p:nvSpPr>
        <p:spPr>
          <a:xfrm>
            <a:off x="11098306" y="2851620"/>
            <a:ext cx="251012" cy="3413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9835EBAB-5B01-4A3A-8554-0D506D768827}"/>
              </a:ext>
            </a:extLst>
          </p:cNvPr>
          <p:cNvSpPr/>
          <p:nvPr/>
        </p:nvSpPr>
        <p:spPr>
          <a:xfrm>
            <a:off x="10721570" y="2862252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895437B-D4F1-4706-AC76-73FD183E61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2258" y="3265146"/>
            <a:ext cx="6544236" cy="21136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7" name="矩形 36">
            <a:extLst>
              <a:ext uri="{FF2B5EF4-FFF2-40B4-BE49-F238E27FC236}">
                <a16:creationId xmlns:a16="http://schemas.microsoft.com/office/drawing/2014/main" id="{7FA6674F-A58F-4A57-BADA-F7A6E8730EB7}"/>
              </a:ext>
            </a:extLst>
          </p:cNvPr>
          <p:cNvSpPr/>
          <p:nvPr/>
        </p:nvSpPr>
        <p:spPr>
          <a:xfrm>
            <a:off x="5483348" y="4575062"/>
            <a:ext cx="251012" cy="7934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72511A87-00D6-41EA-ADD1-7A3F52F9D4D0}"/>
              </a:ext>
            </a:extLst>
          </p:cNvPr>
          <p:cNvSpPr/>
          <p:nvPr/>
        </p:nvSpPr>
        <p:spPr>
          <a:xfrm>
            <a:off x="5446512" y="4130245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B8598EA3-6C1F-4C4B-8AED-50244B28E2F0}"/>
              </a:ext>
            </a:extLst>
          </p:cNvPr>
          <p:cNvSpPr/>
          <p:nvPr/>
        </p:nvSpPr>
        <p:spPr>
          <a:xfrm>
            <a:off x="8559219" y="4519623"/>
            <a:ext cx="423416" cy="7934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22FD7E5B-6E84-4FB7-A565-8CE19F423497}"/>
              </a:ext>
            </a:extLst>
          </p:cNvPr>
          <p:cNvSpPr/>
          <p:nvPr/>
        </p:nvSpPr>
        <p:spPr>
          <a:xfrm>
            <a:off x="8594161" y="4140878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9C81C227-70EE-4929-8B17-59FC1E3A4A38}"/>
              </a:ext>
            </a:extLst>
          </p:cNvPr>
          <p:cNvSpPr/>
          <p:nvPr/>
        </p:nvSpPr>
        <p:spPr>
          <a:xfrm>
            <a:off x="11230335" y="4568819"/>
            <a:ext cx="423416" cy="7934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5E53B0CF-FE28-42C2-A848-3CE88D5D6C3F}"/>
              </a:ext>
            </a:extLst>
          </p:cNvPr>
          <p:cNvSpPr/>
          <p:nvPr/>
        </p:nvSpPr>
        <p:spPr>
          <a:xfrm>
            <a:off x="11279701" y="4110762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7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717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5747E91-0836-4D0E-B336-808C19055B5E}"/>
              </a:ext>
            </a:extLst>
          </p:cNvPr>
          <p:cNvSpPr/>
          <p:nvPr/>
        </p:nvSpPr>
        <p:spPr>
          <a:xfrm>
            <a:off x="0" y="183915"/>
            <a:ext cx="2093068" cy="6747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低值易耗品出库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5B8AD88-B7D6-4319-8731-38B951FECA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050" y="137359"/>
            <a:ext cx="866186" cy="767814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883CA134-55E6-4326-8185-B0EFE6BE8A4A}"/>
              </a:ext>
            </a:extLst>
          </p:cNvPr>
          <p:cNvSpPr txBox="1"/>
          <p:nvPr/>
        </p:nvSpPr>
        <p:spPr>
          <a:xfrm>
            <a:off x="423504" y="1045292"/>
            <a:ext cx="11154015" cy="793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/>
              <a:t>1.</a:t>
            </a:r>
            <a:r>
              <a:rPr lang="zh-CN" altLang="en-US" sz="1600" dirty="0"/>
              <a:t>低值易耗品管理员登录系统，依次点击“实验耗材</a:t>
            </a:r>
            <a:r>
              <a:rPr lang="en-US" altLang="zh-CN" sz="1600" dirty="0"/>
              <a:t>——</a:t>
            </a:r>
            <a:r>
              <a:rPr lang="zh-CN" altLang="en-US" sz="1600" dirty="0"/>
              <a:t>领用借用</a:t>
            </a:r>
            <a:r>
              <a:rPr lang="en-US" altLang="zh-CN" sz="1600" dirty="0"/>
              <a:t>——</a:t>
            </a:r>
            <a:r>
              <a:rPr lang="zh-CN" altLang="en-US" sz="1600" dirty="0"/>
              <a:t>易耗品领用申请”，再输入申请内容，选择库存物品，</a:t>
            </a:r>
            <a:endParaRPr lang="en-US" altLang="zh-CN" sz="1600" dirty="0"/>
          </a:p>
          <a:p>
            <a:pPr>
              <a:lnSpc>
                <a:spcPct val="150000"/>
              </a:lnSpc>
            </a:pPr>
            <a:r>
              <a:rPr lang="zh-CN" altLang="en-US" sz="1600" dirty="0"/>
              <a:t>勾选所需出库的物品，填写出库数量点击提交即可完成出库；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4587B9D-4B50-4B89-BB1E-E5D23D34C6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48" y="1977835"/>
            <a:ext cx="3695700" cy="27051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3FDD9F31-67A6-42E8-ACFA-4F85FF121BBC}"/>
              </a:ext>
            </a:extLst>
          </p:cNvPr>
          <p:cNvSpPr/>
          <p:nvPr/>
        </p:nvSpPr>
        <p:spPr>
          <a:xfrm>
            <a:off x="509058" y="4279872"/>
            <a:ext cx="423272" cy="3413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8FAAA9A3-5E66-40F7-B84E-159DF3FEE001}"/>
              </a:ext>
            </a:extLst>
          </p:cNvPr>
          <p:cNvSpPr/>
          <p:nvPr/>
        </p:nvSpPr>
        <p:spPr>
          <a:xfrm>
            <a:off x="1003240" y="4279872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D0E0015-41E2-495E-8AEB-2A76073559D9}"/>
              </a:ext>
            </a:extLst>
          </p:cNvPr>
          <p:cNvSpPr/>
          <p:nvPr/>
        </p:nvSpPr>
        <p:spPr>
          <a:xfrm>
            <a:off x="1327924" y="3455119"/>
            <a:ext cx="572592" cy="3413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38CF38C4-E5BC-427D-90D1-5AA13D6E179D}"/>
              </a:ext>
            </a:extLst>
          </p:cNvPr>
          <p:cNvSpPr/>
          <p:nvPr/>
        </p:nvSpPr>
        <p:spPr>
          <a:xfrm>
            <a:off x="1900516" y="3135079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EA3DA7D-BA58-423E-A498-6614A465CAC8}"/>
              </a:ext>
            </a:extLst>
          </p:cNvPr>
          <p:cNvSpPr/>
          <p:nvPr/>
        </p:nvSpPr>
        <p:spPr>
          <a:xfrm>
            <a:off x="2833994" y="4019895"/>
            <a:ext cx="1074615" cy="3413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0D93E9F9-43B4-4F32-B24D-F754B707120D}"/>
              </a:ext>
            </a:extLst>
          </p:cNvPr>
          <p:cNvSpPr/>
          <p:nvPr/>
        </p:nvSpPr>
        <p:spPr>
          <a:xfrm>
            <a:off x="3469339" y="3652125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2247A2E-5B43-4B1B-9C04-0186906F7B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1985" y="1977835"/>
            <a:ext cx="2583229" cy="5715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4" name="矩形 43">
            <a:extLst>
              <a:ext uri="{FF2B5EF4-FFF2-40B4-BE49-F238E27FC236}">
                <a16:creationId xmlns:a16="http://schemas.microsoft.com/office/drawing/2014/main" id="{D47BB1FC-FD3D-4C64-BDF5-36B4140C4F26}"/>
              </a:ext>
            </a:extLst>
          </p:cNvPr>
          <p:cNvSpPr/>
          <p:nvPr/>
        </p:nvSpPr>
        <p:spPr>
          <a:xfrm>
            <a:off x="5679714" y="2050250"/>
            <a:ext cx="998990" cy="3413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CA85AEC1-1622-4366-A393-E9CDB83026FD}"/>
              </a:ext>
            </a:extLst>
          </p:cNvPr>
          <p:cNvSpPr/>
          <p:nvPr/>
        </p:nvSpPr>
        <p:spPr>
          <a:xfrm>
            <a:off x="6000512" y="2482535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0E954DD-CE11-493E-9327-6FC078449A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4758" y="3055816"/>
            <a:ext cx="2620456" cy="162587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6" name="矩形 45">
            <a:extLst>
              <a:ext uri="{FF2B5EF4-FFF2-40B4-BE49-F238E27FC236}">
                <a16:creationId xmlns:a16="http://schemas.microsoft.com/office/drawing/2014/main" id="{704BA272-0A1C-4B89-B1AE-7CC0C76A7379}"/>
              </a:ext>
            </a:extLst>
          </p:cNvPr>
          <p:cNvSpPr/>
          <p:nvPr/>
        </p:nvSpPr>
        <p:spPr>
          <a:xfrm>
            <a:off x="4241985" y="3284466"/>
            <a:ext cx="1074615" cy="3413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9D8A14DF-52BA-485D-AD78-2761E9A90741}"/>
              </a:ext>
            </a:extLst>
          </p:cNvPr>
          <p:cNvSpPr/>
          <p:nvPr/>
        </p:nvSpPr>
        <p:spPr>
          <a:xfrm>
            <a:off x="5387510" y="3299021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D3B76BA3-5489-423C-B9B6-F52D472D44C8}"/>
              </a:ext>
            </a:extLst>
          </p:cNvPr>
          <p:cNvSpPr/>
          <p:nvPr/>
        </p:nvSpPr>
        <p:spPr>
          <a:xfrm>
            <a:off x="4262186" y="4113575"/>
            <a:ext cx="677365" cy="3413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4A04088F-16DB-49B2-8D9A-BF243B16E292}"/>
              </a:ext>
            </a:extLst>
          </p:cNvPr>
          <p:cNvSpPr/>
          <p:nvPr/>
        </p:nvSpPr>
        <p:spPr>
          <a:xfrm>
            <a:off x="4958298" y="4361650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D4D8C99-A36E-424F-AAFA-0B398BE5EF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6124" y="1982456"/>
            <a:ext cx="4928322" cy="269923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0" name="矩形 49">
            <a:extLst>
              <a:ext uri="{FF2B5EF4-FFF2-40B4-BE49-F238E27FC236}">
                <a16:creationId xmlns:a16="http://schemas.microsoft.com/office/drawing/2014/main" id="{22DEF801-5252-410C-B569-E3613A58B72F}"/>
              </a:ext>
            </a:extLst>
          </p:cNvPr>
          <p:cNvSpPr/>
          <p:nvPr/>
        </p:nvSpPr>
        <p:spPr>
          <a:xfrm>
            <a:off x="6896125" y="3249382"/>
            <a:ext cx="293568" cy="120146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826AB1C3-959E-4DD9-80F5-06DFFA8BDAEB}"/>
              </a:ext>
            </a:extLst>
          </p:cNvPr>
          <p:cNvSpPr/>
          <p:nvPr/>
        </p:nvSpPr>
        <p:spPr>
          <a:xfrm>
            <a:off x="7244915" y="3766754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7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677EDAD-730D-45CE-B44E-358CAE3905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148" y="4752299"/>
            <a:ext cx="11386297" cy="18697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4" name="矩形 53">
            <a:extLst>
              <a:ext uri="{FF2B5EF4-FFF2-40B4-BE49-F238E27FC236}">
                <a16:creationId xmlns:a16="http://schemas.microsoft.com/office/drawing/2014/main" id="{A30E10AB-04AE-4331-9EDB-49D89E76B1D1}"/>
              </a:ext>
            </a:extLst>
          </p:cNvPr>
          <p:cNvSpPr/>
          <p:nvPr/>
        </p:nvSpPr>
        <p:spPr>
          <a:xfrm>
            <a:off x="9540713" y="5857588"/>
            <a:ext cx="598368" cy="7644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15F54741-9478-464A-AB12-2A8856561C40}"/>
              </a:ext>
            </a:extLst>
          </p:cNvPr>
          <p:cNvSpPr/>
          <p:nvPr/>
        </p:nvSpPr>
        <p:spPr>
          <a:xfrm>
            <a:off x="9677555" y="5466939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8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912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5747E91-0836-4D0E-B336-808C19055B5E}"/>
              </a:ext>
            </a:extLst>
          </p:cNvPr>
          <p:cNvSpPr/>
          <p:nvPr/>
        </p:nvSpPr>
        <p:spPr>
          <a:xfrm>
            <a:off x="-1" y="183915"/>
            <a:ext cx="4580966" cy="6747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低值易耗品申购、入库、出库以及库存查询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5B8AD88-B7D6-4319-8731-38B951FECA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050" y="137359"/>
            <a:ext cx="866186" cy="76781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E1A11E7-DCB9-45A7-A578-C5DB0F4034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436" y="982184"/>
            <a:ext cx="8068236" cy="19173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72EE760D-3119-4A1E-BD6B-2C0633897E4D}"/>
              </a:ext>
            </a:extLst>
          </p:cNvPr>
          <p:cNvSpPr/>
          <p:nvPr/>
        </p:nvSpPr>
        <p:spPr>
          <a:xfrm>
            <a:off x="7764582" y="1061542"/>
            <a:ext cx="366406" cy="3413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1F5A99E-ABA1-49CE-B750-4C4F6D7C02E1}"/>
              </a:ext>
            </a:extLst>
          </p:cNvPr>
          <p:cNvSpPr txBox="1"/>
          <p:nvPr/>
        </p:nvSpPr>
        <p:spPr>
          <a:xfrm>
            <a:off x="8435788" y="1359448"/>
            <a:ext cx="2886636" cy="1162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/>
              <a:t>点击“耗材申购”菜单项，“导出清单”可以查询低值易耗品管理员的全部申购情况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9C2485C-4CE1-4631-A3A7-C4E741BF47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436" y="2899533"/>
            <a:ext cx="8068236" cy="194662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F36C21A6-A937-4B2B-8ED2-98DD51D8DD8E}"/>
              </a:ext>
            </a:extLst>
          </p:cNvPr>
          <p:cNvSpPr/>
          <p:nvPr/>
        </p:nvSpPr>
        <p:spPr>
          <a:xfrm>
            <a:off x="7764581" y="2978891"/>
            <a:ext cx="402265" cy="3413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AE141507-597D-42C1-8A72-1E8C9CD5696C}"/>
              </a:ext>
            </a:extLst>
          </p:cNvPr>
          <p:cNvSpPr txBox="1"/>
          <p:nvPr/>
        </p:nvSpPr>
        <p:spPr>
          <a:xfrm>
            <a:off x="8435788" y="3149543"/>
            <a:ext cx="2886636" cy="1162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/>
              <a:t>点击“验收入库”菜单项，“导出报增单”可以查询低值易耗品管理员的全部入库情况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2A65A3B-E469-4CEF-9571-E6667680F4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129" y="4867856"/>
            <a:ext cx="8094849" cy="185720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DE8EB172-2358-4C60-AEDB-D9657E13A98D}"/>
              </a:ext>
            </a:extLst>
          </p:cNvPr>
          <p:cNvSpPr txBox="1"/>
          <p:nvPr/>
        </p:nvSpPr>
        <p:spPr>
          <a:xfrm>
            <a:off x="8435788" y="5215047"/>
            <a:ext cx="2886636" cy="1162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/>
              <a:t>点击“领用借用”菜单项，“导出清单”可以查询低值易耗品管理员的全部出库情况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B7ADD7F8-DF86-44E9-890C-BFA54A9761FF}"/>
              </a:ext>
            </a:extLst>
          </p:cNvPr>
          <p:cNvSpPr/>
          <p:nvPr/>
        </p:nvSpPr>
        <p:spPr>
          <a:xfrm>
            <a:off x="7449671" y="4925513"/>
            <a:ext cx="314910" cy="2927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4326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5747E91-0836-4D0E-B336-808C19055B5E}"/>
              </a:ext>
            </a:extLst>
          </p:cNvPr>
          <p:cNvSpPr/>
          <p:nvPr/>
        </p:nvSpPr>
        <p:spPr>
          <a:xfrm>
            <a:off x="-1" y="183915"/>
            <a:ext cx="4580966" cy="6747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低值易耗品申购、入库、出库以及库存查询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5B8AD88-B7D6-4319-8731-38B951FECA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050" y="137359"/>
            <a:ext cx="866186" cy="767814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61F5A99E-ABA1-49CE-B750-4C4F6D7C02E1}"/>
              </a:ext>
            </a:extLst>
          </p:cNvPr>
          <p:cNvSpPr txBox="1"/>
          <p:nvPr/>
        </p:nvSpPr>
        <p:spPr>
          <a:xfrm>
            <a:off x="843200" y="1158526"/>
            <a:ext cx="10720236" cy="424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/>
              <a:t>点击“库存管理”菜单项，“库存统计表”可以查询某实验室、某段时间内低值易耗品的库存及入库、出库情况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A7E17C8-A32A-4D4F-BF57-EA1ED980E3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200" y="1882589"/>
            <a:ext cx="10505600" cy="44103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75B8CB3F-5E13-47C8-86B0-62F5405D9C54}"/>
              </a:ext>
            </a:extLst>
          </p:cNvPr>
          <p:cNvSpPr/>
          <p:nvPr/>
        </p:nvSpPr>
        <p:spPr>
          <a:xfrm>
            <a:off x="1048871" y="2980171"/>
            <a:ext cx="439270" cy="2927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DACF553-D812-4B5B-A6D0-C9239FEB4795}"/>
              </a:ext>
            </a:extLst>
          </p:cNvPr>
          <p:cNvSpPr/>
          <p:nvPr/>
        </p:nvSpPr>
        <p:spPr>
          <a:xfrm>
            <a:off x="3541058" y="3272960"/>
            <a:ext cx="618565" cy="2927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86A3E3F9-0865-48CB-8195-8E0C71F4EDC2}"/>
              </a:ext>
            </a:extLst>
          </p:cNvPr>
          <p:cNvSpPr/>
          <p:nvPr/>
        </p:nvSpPr>
        <p:spPr>
          <a:xfrm>
            <a:off x="1106164" y="3405729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E3B5D947-68D0-42E7-A394-717F27BCF98F}"/>
              </a:ext>
            </a:extLst>
          </p:cNvPr>
          <p:cNvSpPr/>
          <p:nvPr/>
        </p:nvSpPr>
        <p:spPr>
          <a:xfrm>
            <a:off x="3687998" y="3705637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FD9FCF7-BE6F-4485-B59F-9D9194208A1C}"/>
              </a:ext>
            </a:extLst>
          </p:cNvPr>
          <p:cNvSpPr/>
          <p:nvPr/>
        </p:nvSpPr>
        <p:spPr>
          <a:xfrm>
            <a:off x="1896034" y="2685178"/>
            <a:ext cx="927848" cy="2927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414AC814-2A1E-4FCC-A176-6AC9FED3D8BB}"/>
              </a:ext>
            </a:extLst>
          </p:cNvPr>
          <p:cNvSpPr/>
          <p:nvPr/>
        </p:nvSpPr>
        <p:spPr>
          <a:xfrm>
            <a:off x="2258127" y="2341748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B33ADBC-C726-4415-A166-8FD64929FDA6}"/>
              </a:ext>
            </a:extLst>
          </p:cNvPr>
          <p:cNvSpPr/>
          <p:nvPr/>
        </p:nvSpPr>
        <p:spPr>
          <a:xfrm>
            <a:off x="2948868" y="2674184"/>
            <a:ext cx="927848" cy="2927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DA791E8D-D2A0-4277-B531-D9DFBDF65286}"/>
              </a:ext>
            </a:extLst>
          </p:cNvPr>
          <p:cNvSpPr/>
          <p:nvPr/>
        </p:nvSpPr>
        <p:spPr>
          <a:xfrm>
            <a:off x="3250450" y="2341748"/>
            <a:ext cx="324684" cy="32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277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2168</TotalTime>
  <Words>698</Words>
  <Application>Microsoft Office PowerPoint</Application>
  <PresentationFormat>宽屏</PresentationFormat>
  <Paragraphs>109</Paragraphs>
  <Slides>15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0" baseType="lpstr">
      <vt:lpstr>等线</vt:lpstr>
      <vt:lpstr>等线 Light</vt:lpstr>
      <vt:lpstr>华文中宋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谢虎</dc:creator>
  <cp:lastModifiedBy>谢虎</cp:lastModifiedBy>
  <cp:revision>283</cp:revision>
  <dcterms:created xsi:type="dcterms:W3CDTF">2022-03-29T01:54:47Z</dcterms:created>
  <dcterms:modified xsi:type="dcterms:W3CDTF">2026-09-24T09:19:45Z</dcterms:modified>
</cp:coreProperties>
</file>